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6" r:id="rId3"/>
  </p:sldMasterIdLst>
  <p:notesMasterIdLst>
    <p:notesMasterId r:id="rId17"/>
  </p:notesMasterIdLst>
  <p:handoutMasterIdLst>
    <p:handoutMasterId r:id="rId18"/>
  </p:handoutMasterIdLst>
  <p:sldIdLst>
    <p:sldId id="365" r:id="rId4"/>
    <p:sldId id="514" r:id="rId5"/>
    <p:sldId id="517" r:id="rId6"/>
    <p:sldId id="516" r:id="rId7"/>
    <p:sldId id="515" r:id="rId8"/>
    <p:sldId id="525" r:id="rId9"/>
    <p:sldId id="528" r:id="rId10"/>
    <p:sldId id="526" r:id="rId11"/>
    <p:sldId id="527" r:id="rId12"/>
    <p:sldId id="520" r:id="rId13"/>
    <p:sldId id="529" r:id="rId14"/>
    <p:sldId id="523" r:id="rId15"/>
    <p:sldId id="522" r:id="rId16"/>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9FF"/>
    <a:srgbClr val="FFFFFF"/>
    <a:srgbClr val="2A4E83"/>
    <a:srgbClr val="031F39"/>
    <a:srgbClr val="1E5C9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1" autoAdjust="0"/>
    <p:restoredTop sz="88553" autoAdjust="0"/>
  </p:normalViewPr>
  <p:slideViewPr>
    <p:cSldViewPr snapToGrid="0" snapToObjects="1">
      <p:cViewPr>
        <p:scale>
          <a:sx n="80" d="100"/>
          <a:sy n="80" d="100"/>
        </p:scale>
        <p:origin x="1974" y="558"/>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4/5/2020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4/3/2020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marL="28575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81818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11</a:t>
            </a:fld>
            <a:endParaRPr lang="en-US" dirty="0"/>
          </a:p>
        </p:txBody>
      </p:sp>
    </p:spTree>
    <p:extLst>
      <p:ext uri="{BB962C8B-B14F-4D97-AF65-F5344CB8AC3E}">
        <p14:creationId xmlns:p14="http://schemas.microsoft.com/office/powerpoint/2010/main" val="211281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4072352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381677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3824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6576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Theres</a:t>
            </a:r>
            <a:r>
              <a:rPr lang="en-US" dirty="0"/>
              <a:t> a lot we can do on our ends to minimize distractions and help keep focus on the presenters. These are just a few things that we have ALL experienced while listening in or presenting on video chats or teleconferences. Point is, be mindful of background noises at home and try to be as prepared as you can. We are all learning in this new crazy COVID19 world! </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dirty="0"/>
          </a:p>
        </p:txBody>
      </p:sp>
    </p:spTree>
    <p:extLst>
      <p:ext uri="{BB962C8B-B14F-4D97-AF65-F5344CB8AC3E}">
        <p14:creationId xmlns:p14="http://schemas.microsoft.com/office/powerpoint/2010/main" val="335468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170271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238879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128082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dirty="0"/>
          </a:p>
        </p:txBody>
      </p:sp>
    </p:spTree>
    <p:extLst>
      <p:ext uri="{BB962C8B-B14F-4D97-AF65-F5344CB8AC3E}">
        <p14:creationId xmlns:p14="http://schemas.microsoft.com/office/powerpoint/2010/main" val="71221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10</a:t>
            </a:fld>
            <a:endParaRPr lang="en-US" dirty="0"/>
          </a:p>
        </p:txBody>
      </p:sp>
    </p:spTree>
    <p:extLst>
      <p:ext uri="{BB962C8B-B14F-4D97-AF65-F5344CB8AC3E}">
        <p14:creationId xmlns:p14="http://schemas.microsoft.com/office/powerpoint/2010/main" val="219013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5.png"/><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21" Type="http://schemas.openxmlformats.org/officeDocument/2006/relationships/image" Target="../media/image33.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2.sv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 Id="rId22"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37.svg"/><Relationship Id="rId3" Type="http://schemas.openxmlformats.org/officeDocument/2006/relationships/image" Target="../media/image14.png"/><Relationship Id="rId21" Type="http://schemas.openxmlformats.org/officeDocument/2006/relationships/image" Target="../media/image33.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24" Type="http://schemas.microsoft.com/office/2007/relationships/hdphoto" Target="../media/hdphoto2.wdp"/><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5.png"/><Relationship Id="rId28" Type="http://schemas.openxmlformats.org/officeDocument/2006/relationships/image" Target="../media/image32.sv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 Id="rId22" Type="http://schemas.openxmlformats.org/officeDocument/2006/relationships/image" Target="../media/image34.svg"/><Relationship Id="rId27"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image" Target="../media/image40.svg"/><Relationship Id="rId3" Type="http://schemas.openxmlformats.org/officeDocument/2006/relationships/image" Target="../media/image14.png"/><Relationship Id="rId21" Type="http://schemas.openxmlformats.org/officeDocument/2006/relationships/image" Target="../media/image33.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24" Type="http://schemas.microsoft.com/office/2007/relationships/hdphoto" Target="../media/hdphoto2.wdp"/><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5.pn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 Id="rId22" Type="http://schemas.openxmlformats.org/officeDocument/2006/relationships/image" Target="../media/image34.svg"/><Relationship Id="rId27"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p:cNvSpPr>
          <p:nvPr/>
        </p:nvSpPr>
        <p:spPr>
          <a:xfrm>
            <a:off x="2449286" y="499872"/>
            <a:ext cx="6427635" cy="1349306"/>
          </a:xfrm>
          <a:prstGeom prst="rect">
            <a:avLst/>
          </a:prstGeom>
        </p:spPr>
        <p:txBody>
          <a:bodyPr vert="horz" lIns="91440" tIns="45720" rIns="91440" bIns="45720" rtlCol="0" anchor="t" anchorCtr="0">
            <a:noAutofit/>
          </a:bodyPr>
          <a:lstStyle/>
          <a:p>
            <a:pPr lvl="0" algn="r">
              <a:lnSpc>
                <a:spcPct val="80000"/>
              </a:lnSpc>
              <a:spcBef>
                <a:spcPct val="0"/>
              </a:spcBef>
              <a:defRPr/>
            </a:pPr>
            <a:endParaRPr lang="en-US" sz="4200" spc="-150" dirty="0">
              <a:solidFill>
                <a:srgbClr val="FFFFFF"/>
              </a:solidFill>
              <a:latin typeface="Arial" panose="020B0604020202020204" pitchFamily="34" charset="0"/>
              <a:ea typeface="+mj-ea"/>
              <a:cs typeface="Arial" panose="020B0604020202020204" pitchFamily="34" charset="0"/>
            </a:endParaRPr>
          </a:p>
          <a:p>
            <a:pPr lvl="0" algn="r">
              <a:lnSpc>
                <a:spcPct val="80000"/>
              </a:lnSpc>
              <a:spcBef>
                <a:spcPct val="0"/>
              </a:spcBef>
              <a:defRPr/>
            </a:pPr>
            <a:endParaRPr lang="en-US" sz="4200" spc="-150" dirty="0">
              <a:solidFill>
                <a:srgbClr val="FFFFFF"/>
              </a:solidFill>
              <a:latin typeface="Arial" panose="020B0604020202020204" pitchFamily="34" charset="0"/>
              <a:ea typeface="+mj-ea"/>
              <a:cs typeface="Arial" panose="020B0604020202020204" pitchFamily="34" charset="0"/>
            </a:endParaRPr>
          </a:p>
          <a:p>
            <a:pPr lvl="0" algn="r">
              <a:lnSpc>
                <a:spcPct val="80000"/>
              </a:lnSpc>
              <a:spcBef>
                <a:spcPct val="0"/>
              </a:spcBef>
              <a:defRPr/>
            </a:pPr>
            <a:r>
              <a:rPr lang="en-US" sz="4200" spc="-150" dirty="0">
                <a:solidFill>
                  <a:srgbClr val="FFFFFF"/>
                </a:solidFill>
                <a:latin typeface="Arial" panose="020B0604020202020204" pitchFamily="34" charset="0"/>
                <a:ea typeface="+mj-ea"/>
                <a:cs typeface="Arial" panose="020B0604020202020204" pitchFamily="34" charset="0"/>
              </a:rPr>
              <a:t>Virtual Workshop </a:t>
            </a:r>
            <a:br>
              <a:rPr lang="en-US" sz="4200" spc="-150" dirty="0">
                <a:solidFill>
                  <a:srgbClr val="FFFFFF"/>
                </a:solidFill>
                <a:latin typeface="Arial" panose="020B0604020202020204" pitchFamily="34" charset="0"/>
                <a:ea typeface="+mj-ea"/>
                <a:cs typeface="Arial" panose="020B0604020202020204" pitchFamily="34" charset="0"/>
              </a:rPr>
            </a:br>
            <a:r>
              <a:rPr lang="en-US" sz="4200" spc="-150" dirty="0">
                <a:solidFill>
                  <a:srgbClr val="FFFFFF"/>
                </a:solidFill>
                <a:latin typeface="Arial" panose="020B0604020202020204" pitchFamily="34" charset="0"/>
                <a:ea typeface="+mj-ea"/>
                <a:cs typeface="Arial" panose="020B0604020202020204" pitchFamily="34" charset="0"/>
              </a:rPr>
              <a:t>Best Practices and Housekeeping</a:t>
            </a: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April 13-15, 2020</a:t>
            </a:r>
          </a:p>
          <a:p>
            <a:pPr lvl="0" algn="r">
              <a:lnSpc>
                <a:spcPct val="80000"/>
              </a:lnSpc>
              <a:spcBef>
                <a:spcPct val="0"/>
              </a:spcBef>
              <a:defRPr/>
            </a:pPr>
            <a:r>
              <a:rPr lang="en-US" dirty="0">
                <a:solidFill>
                  <a:srgbClr val="FFFFFF"/>
                </a:solidFill>
                <a:latin typeface="+mj-lt"/>
                <a:ea typeface="+mj-ea"/>
                <a:cs typeface="Arial Narrow Bold"/>
              </a:rPr>
              <a:t>Fishery Productivity Workshop 2020:</a:t>
            </a:r>
          </a:p>
          <a:p>
            <a:pPr lvl="0" algn="r">
              <a:lnSpc>
                <a:spcPct val="80000"/>
              </a:lnSpc>
              <a:spcBef>
                <a:spcPct val="0"/>
              </a:spcBef>
              <a:defRPr/>
            </a:pPr>
            <a:r>
              <a:rPr lang="en-US" dirty="0">
                <a:solidFill>
                  <a:srgbClr val="FFFFFF"/>
                </a:solidFill>
                <a:latin typeface="+mj-lt"/>
                <a:ea typeface="+mj-ea"/>
                <a:cs typeface="Arial Narrow Bold"/>
              </a:rPr>
              <a:t>Measurement, Data Sources, and the Pattern of Growth</a:t>
            </a:r>
          </a:p>
          <a:p>
            <a:pPr lvl="0" algn="r">
              <a:lnSpc>
                <a:spcPct val="80000"/>
              </a:lnSpc>
              <a:spcBef>
                <a:spcPct val="0"/>
              </a:spcBef>
              <a:defRPr/>
            </a:pPr>
            <a:r>
              <a:rPr lang="en-US" dirty="0">
                <a:solidFill>
                  <a:srgbClr val="FFFFFF"/>
                </a:solidFill>
                <a:latin typeface="+mj-lt"/>
                <a:ea typeface="+mj-ea"/>
                <a:cs typeface="Arial Narrow Bold"/>
              </a:rPr>
              <a:t>Silver Spring, MD/Remote</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dirty="0">
                <a:solidFill>
                  <a:srgbClr val="FFFFFF"/>
                </a:solidFill>
                <a:latin typeface="+mj-lt"/>
                <a:ea typeface="+mj-ea"/>
                <a:cs typeface="Arial Narrow Bold"/>
              </a:rPr>
              <a:t>[INSERT CALL IN INFO]</a:t>
            </a: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2743675" y="3028990"/>
            <a:ext cx="2119802" cy="2756379"/>
          </a:xfrm>
          <a:prstGeom prst="rect">
            <a:avLst/>
          </a:prstGeom>
          <a:ln>
            <a:solidFill>
              <a:schemeClr val="tx1"/>
            </a:solidFill>
          </a:ln>
        </p:spPr>
      </p:pic>
    </p:spTree>
    <p:extLst>
      <p:ext uri="{BB962C8B-B14F-4D97-AF65-F5344CB8AC3E}">
        <p14:creationId xmlns:p14="http://schemas.microsoft.com/office/powerpoint/2010/main" val="365597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How to Ask Questions:</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5845356" cy="4580229"/>
          </a:xfrm>
        </p:spPr>
        <p:txBody>
          <a:bodyPr>
            <a:normAutofit fontScale="92500" lnSpcReduction="20000"/>
          </a:bodyPr>
          <a:lstStyle/>
          <a:p>
            <a:pPr marL="342900" indent="-342900" algn="l">
              <a:buFont typeface="Arial" panose="020B0604020202020204" pitchFamily="34" charset="0"/>
              <a:buChar char="•"/>
            </a:pPr>
            <a:r>
              <a:rPr lang="en-US" sz="2600" dirty="0">
                <a:solidFill>
                  <a:schemeClr val="bg1"/>
                </a:solidFill>
              </a:rPr>
              <a:t>Click the “Raise Hand” button next to your name in the “Participants” panel. </a:t>
            </a:r>
          </a:p>
          <a:p>
            <a:pPr marL="342900" indent="-342900" algn="l">
              <a:buFont typeface="Arial" panose="020B0604020202020204" pitchFamily="34" charset="0"/>
              <a:buChar char="•"/>
            </a:pPr>
            <a:endParaRPr lang="en-US" sz="2600" dirty="0">
              <a:solidFill>
                <a:schemeClr val="bg1"/>
              </a:solidFill>
            </a:endParaRPr>
          </a:p>
          <a:p>
            <a:pPr marL="342900" indent="-342900" algn="l">
              <a:buFont typeface="Arial" panose="020B0604020202020204" pitchFamily="34" charset="0"/>
              <a:buChar char="•"/>
            </a:pPr>
            <a:r>
              <a:rPr lang="en-US" sz="2600" dirty="0">
                <a:solidFill>
                  <a:schemeClr val="bg1"/>
                </a:solidFill>
              </a:rPr>
              <a:t>Share your question in the chat so everyone can see it. The moderator will record your question and ask the presenter your question for you after the presentation during the Q&amp;A. </a:t>
            </a:r>
          </a:p>
          <a:p>
            <a:pPr marL="800100" lvl="1" indent="-342900">
              <a:buFont typeface="Arial" panose="020B0604020202020204" pitchFamily="34" charset="0"/>
              <a:buChar char="•"/>
            </a:pPr>
            <a:r>
              <a:rPr lang="en-US" sz="2400" dirty="0">
                <a:solidFill>
                  <a:schemeClr val="bg1"/>
                </a:solidFill>
              </a:rPr>
              <a:t>Don’t forget to address who the question is for! </a:t>
            </a:r>
          </a:p>
          <a:p>
            <a:pPr marL="342900" indent="-342900" algn="l">
              <a:buFont typeface="Arial" panose="020B0604020202020204" pitchFamily="34" charset="0"/>
              <a:buChar char="•"/>
            </a:pPr>
            <a:endParaRPr lang="en-US" sz="2600" dirty="0">
              <a:solidFill>
                <a:schemeClr val="bg1"/>
              </a:solidFill>
            </a:endParaRPr>
          </a:p>
          <a:p>
            <a:pPr marL="342900" indent="-342900" algn="l">
              <a:buFont typeface="Arial" panose="020B0604020202020204" pitchFamily="34" charset="0"/>
              <a:buChar char="•"/>
            </a:pPr>
            <a:r>
              <a:rPr lang="en-US" sz="2600" dirty="0">
                <a:solidFill>
                  <a:schemeClr val="bg1"/>
                </a:solidFill>
              </a:rPr>
              <a:t>Any question that is not answered during the Q&amp;A or asked after the Q&amp;A will be shared with the speaker by the moderator. The speaker will respond back later.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10</a:t>
            </a:fld>
            <a:endParaRPr lang="en-US" dirty="0"/>
          </a:p>
        </p:txBody>
      </p:sp>
      <p:pic>
        <p:nvPicPr>
          <p:cNvPr id="4098" name="Picture 2">
            <a:extLst>
              <a:ext uri="{FF2B5EF4-FFF2-40B4-BE49-F238E27FC236}">
                <a16:creationId xmlns:a16="http://schemas.microsoft.com/office/drawing/2014/main" id="{5B743AD2-B013-4CFC-8D89-5048D23928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3" t="5596" r="50000" b="52773"/>
          <a:stretch/>
        </p:blipFill>
        <p:spPr bwMode="auto">
          <a:xfrm>
            <a:off x="6302556" y="1415622"/>
            <a:ext cx="2677886" cy="2476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73B82E4-BF52-4DB5-84EC-5E1A65206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3" t="65320" r="50000" b="28641"/>
          <a:stretch/>
        </p:blipFill>
        <p:spPr bwMode="auto">
          <a:xfrm>
            <a:off x="6302556" y="3892152"/>
            <a:ext cx="2677886" cy="3592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B7A4627-80FE-4E2D-B6ED-C3D23F6296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3" t="75088" r="50000" b="16481"/>
          <a:stretch/>
        </p:blipFill>
        <p:spPr bwMode="auto">
          <a:xfrm>
            <a:off x="6302556" y="4251381"/>
            <a:ext cx="2677886" cy="501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BA61179-0686-4E1B-A5F8-D7ED91D26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3" t="83885" r="50000" b="4592"/>
          <a:stretch/>
        </p:blipFill>
        <p:spPr bwMode="auto">
          <a:xfrm>
            <a:off x="6302556" y="4597885"/>
            <a:ext cx="2677886" cy="68549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C277E20-79EE-4DB6-8193-D096FD199678}"/>
              </a:ext>
            </a:extLst>
          </p:cNvPr>
          <p:cNvCxnSpPr/>
          <p:nvPr/>
        </p:nvCxnSpPr>
        <p:spPr>
          <a:xfrm>
            <a:off x="5695950" y="1562100"/>
            <a:ext cx="2124075" cy="57150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5A5D5B0-82EF-4930-AE64-F5AB79518274}"/>
              </a:ext>
            </a:extLst>
          </p:cNvPr>
          <p:cNvCxnSpPr>
            <a:cxnSpLocks/>
          </p:cNvCxnSpPr>
          <p:nvPr/>
        </p:nvCxnSpPr>
        <p:spPr>
          <a:xfrm>
            <a:off x="5924550" y="2994387"/>
            <a:ext cx="654911" cy="95476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2F2E504-2242-4859-9306-E7FFBB68E4B6}"/>
              </a:ext>
            </a:extLst>
          </p:cNvPr>
          <p:cNvSpPr/>
          <p:nvPr/>
        </p:nvSpPr>
        <p:spPr>
          <a:xfrm>
            <a:off x="6410325" y="3978387"/>
            <a:ext cx="2371725" cy="27299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sz="900" dirty="0"/>
              <a:t>Hi Emily: Why did you choose option A for your analysis?</a:t>
            </a:r>
          </a:p>
        </p:txBody>
      </p:sp>
      <p:sp>
        <p:nvSpPr>
          <p:cNvPr id="16" name="Rectangle 15">
            <a:extLst>
              <a:ext uri="{FF2B5EF4-FFF2-40B4-BE49-F238E27FC236}">
                <a16:creationId xmlns:a16="http://schemas.microsoft.com/office/drawing/2014/main" id="{6250CB5C-3D90-4BB7-8E63-0EA32C75D882}"/>
              </a:ext>
            </a:extLst>
          </p:cNvPr>
          <p:cNvSpPr/>
          <p:nvPr/>
        </p:nvSpPr>
        <p:spPr>
          <a:xfrm>
            <a:off x="6410324" y="4352327"/>
            <a:ext cx="2371725" cy="2387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sz="900" dirty="0"/>
              <a:t>To Rita’s question: Great question! It was really the best choice considering our study constraints. …</a:t>
            </a:r>
          </a:p>
        </p:txBody>
      </p:sp>
      <p:pic>
        <p:nvPicPr>
          <p:cNvPr id="17" name="Graphic 16" descr="Questions">
            <a:extLst>
              <a:ext uri="{FF2B5EF4-FFF2-40B4-BE49-F238E27FC236}">
                <a16:creationId xmlns:a16="http://schemas.microsoft.com/office/drawing/2014/main" id="{78AA59FA-EF8C-4D29-8576-F574E120B9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275" y="404949"/>
            <a:ext cx="914400" cy="914400"/>
          </a:xfrm>
          <a:prstGeom prst="rect">
            <a:avLst/>
          </a:prstGeom>
        </p:spPr>
      </p:pic>
    </p:spTree>
    <p:extLst>
      <p:ext uri="{BB962C8B-B14F-4D97-AF65-F5344CB8AC3E}">
        <p14:creationId xmlns:p14="http://schemas.microsoft.com/office/powerpoint/2010/main" val="151988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How to Add to a Discussion:</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8229600" cy="4580229"/>
          </a:xfrm>
        </p:spPr>
        <p:txBody>
          <a:bodyPr>
            <a:normAutofit/>
          </a:bodyPr>
          <a:lstStyle/>
          <a:p>
            <a:pPr marL="342900" indent="-342900" algn="l">
              <a:buFont typeface="Arial" panose="020B0604020202020204" pitchFamily="34" charset="0"/>
              <a:buChar char="•"/>
            </a:pPr>
            <a:r>
              <a:rPr lang="en-US" sz="2600" dirty="0">
                <a:solidFill>
                  <a:schemeClr val="bg1"/>
                </a:solidFill>
              </a:rPr>
              <a:t>On the third day, the workshop will mostly consist of discussions. </a:t>
            </a:r>
          </a:p>
          <a:p>
            <a:pPr marL="342900" indent="-342900" algn="l">
              <a:buFont typeface="Arial" panose="020B0604020202020204" pitchFamily="34" charset="0"/>
              <a:buChar char="•"/>
            </a:pPr>
            <a:r>
              <a:rPr lang="en-US" sz="2600" dirty="0">
                <a:solidFill>
                  <a:schemeClr val="bg1"/>
                </a:solidFill>
              </a:rPr>
              <a:t>When any participant has a question or comment, they can raise their hand. When the moderator calls on you, feel free to:</a:t>
            </a:r>
          </a:p>
          <a:p>
            <a:pPr marL="800100" lvl="1" indent="-342900">
              <a:buFont typeface="Arial" panose="020B0604020202020204" pitchFamily="34" charset="0"/>
              <a:buChar char="•"/>
            </a:pPr>
            <a:r>
              <a:rPr lang="en-US" sz="2400" dirty="0">
                <a:solidFill>
                  <a:schemeClr val="bg1"/>
                </a:solidFill>
              </a:rPr>
              <a:t>Turn mute off, video on, and if relevant, share your screens. </a:t>
            </a:r>
          </a:p>
          <a:p>
            <a:pPr marL="800100" lvl="1" indent="-342900">
              <a:buFont typeface="Arial" panose="020B0604020202020204" pitchFamily="34" charset="0"/>
              <a:buChar char="•"/>
            </a:pPr>
            <a:r>
              <a:rPr lang="en-US" sz="2400" dirty="0">
                <a:solidFill>
                  <a:schemeClr val="bg1"/>
                </a:solidFill>
              </a:rPr>
              <a:t>Entering questions or comments into the chat box. </a:t>
            </a:r>
            <a:endParaRPr lang="en-US" sz="2600" dirty="0">
              <a:solidFill>
                <a:schemeClr val="bg1"/>
              </a:solidFill>
            </a:endParaRPr>
          </a:p>
          <a:p>
            <a:pPr marL="342900" indent="-342900" algn="l">
              <a:buFont typeface="Arial" panose="020B0604020202020204" pitchFamily="34" charset="0"/>
              <a:buChar char="•"/>
            </a:pPr>
            <a:r>
              <a:rPr lang="en-US" sz="2600" dirty="0">
                <a:solidFill>
                  <a:schemeClr val="bg1"/>
                </a:solidFill>
              </a:rPr>
              <a:t>The moderator will be looking for your input!</a:t>
            </a:r>
          </a:p>
          <a:p>
            <a:pPr marL="342900" indent="-342900" algn="l">
              <a:buFont typeface="Arial" panose="020B0604020202020204" pitchFamily="34" charset="0"/>
              <a:buChar char="•"/>
            </a:pPr>
            <a:r>
              <a:rPr lang="en-US" sz="2600" dirty="0">
                <a:solidFill>
                  <a:schemeClr val="bg1"/>
                </a:solidFill>
              </a:rPr>
              <a:t>Please turn these off whenever not speaking.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11</a:t>
            </a:fld>
            <a:endParaRPr lang="en-US" dirty="0"/>
          </a:p>
        </p:txBody>
      </p:sp>
      <p:pic>
        <p:nvPicPr>
          <p:cNvPr id="17" name="Graphic 16" descr="Questions">
            <a:extLst>
              <a:ext uri="{FF2B5EF4-FFF2-40B4-BE49-F238E27FC236}">
                <a16:creationId xmlns:a16="http://schemas.microsoft.com/office/drawing/2014/main" id="{78AA59FA-EF8C-4D29-8576-F574E120B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275" y="404949"/>
            <a:ext cx="914400" cy="914400"/>
          </a:xfrm>
          <a:prstGeom prst="rect">
            <a:avLst/>
          </a:prstGeom>
        </p:spPr>
      </p:pic>
      <p:grpSp>
        <p:nvGrpSpPr>
          <p:cNvPr id="2" name="Group 1">
            <a:extLst>
              <a:ext uri="{FF2B5EF4-FFF2-40B4-BE49-F238E27FC236}">
                <a16:creationId xmlns:a16="http://schemas.microsoft.com/office/drawing/2014/main" id="{C7193588-57E2-4799-B7DF-6497F65CDD2D}"/>
              </a:ext>
            </a:extLst>
          </p:cNvPr>
          <p:cNvGrpSpPr/>
          <p:nvPr/>
        </p:nvGrpSpPr>
        <p:grpSpPr>
          <a:xfrm>
            <a:off x="2668450" y="4796662"/>
            <a:ext cx="3807097" cy="1558418"/>
            <a:chOff x="997913" y="2935443"/>
            <a:chExt cx="3807097" cy="1558418"/>
          </a:xfrm>
        </p:grpSpPr>
        <p:pic>
          <p:nvPicPr>
            <p:cNvPr id="15" name="Picture 4">
              <a:extLst>
                <a:ext uri="{FF2B5EF4-FFF2-40B4-BE49-F238E27FC236}">
                  <a16:creationId xmlns:a16="http://schemas.microsoft.com/office/drawing/2014/main" id="{EF7BD70A-09AF-4CC5-99EC-D3D713DFB81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443" b="54098" l="21830" r="44075">
                          <a14:foregroundMark x1="25156" y1="44590" x2="23805" y2="38689"/>
                          <a14:foregroundMark x1="26091" y1="36066" x2="23077" y2="39672"/>
                          <a14:foregroundMark x1="23077" y1="39672" x2="23389" y2="50492"/>
                          <a14:foregroundMark x1="23389" y1="50492" x2="26715" y2="51475"/>
                          <a14:foregroundMark x1="26715" y1="51475" x2="27131" y2="40656"/>
                          <a14:foregroundMark x1="27131" y1="40656" x2="25884" y2="36721"/>
                          <a14:foregroundMark x1="22973" y1="39672" x2="22037" y2="46230"/>
                          <a14:foregroundMark x1="31913" y1="35410" x2="34096" y2="35738"/>
                          <a14:foregroundMark x1="32328" y1="36066" x2="33992" y2="35082"/>
                          <a14:foregroundMark x1="32328" y1="35410" x2="34407" y2="34426"/>
                          <a14:foregroundMark x1="33264" y1="33770" x2="34096" y2="35738"/>
                          <a14:foregroundMark x1="42308" y1="37049" x2="38981" y2="39016"/>
                          <a14:foregroundMark x1="38981" y1="39016" x2="39559" y2="47346"/>
                          <a14:foregroundMark x1="40756" y1="48297" x2="42827" y2="45902"/>
                          <a14:foregroundMark x1="42827" y1="45902" x2="40956" y2="38033"/>
                          <a14:foregroundMark x1="41060" y1="48852" x2="43139" y2="40000"/>
                          <a14:foregroundMark x1="43139" y1="40000" x2="43035" y2="39344"/>
                          <a14:foregroundMark x1="42204" y1="39344" x2="43451" y2="47869"/>
                          <a14:foregroundMark x1="42277" y1="50337" x2="42266" y2="50361"/>
                          <a14:foregroundMark x1="43451" y1="47869" x2="42415" y2="50048"/>
                          <a14:foregroundMark x1="42723" y1="47541" x2="44075" y2="41311"/>
                          <a14:foregroundMark x1="32536" y1="51148" x2="33992" y2="54098"/>
                          <a14:foregroundMark x1="40229" y1="49508" x2="41268" y2="53115"/>
                          <a14:backgroundMark x1="40419" y1="55091" x2="41372" y2="56393"/>
                          <a14:backgroundMark x1="38254" y1="52131" x2="38788" y2="52861"/>
                          <a14:backgroundMark x1="41372" y1="56393" x2="43035" y2="54426"/>
                        </a14:backgroundRemoval>
                      </a14:imgEffect>
                    </a14:imgLayer>
                  </a14:imgProps>
                </a:ext>
                <a:ext uri="{28A0092B-C50C-407E-A947-70E740481C1C}">
                  <a14:useLocalDpi xmlns:a14="http://schemas.microsoft.com/office/drawing/2010/main" val="0"/>
                </a:ext>
              </a:extLst>
            </a:blip>
            <a:srcRect l="21138" t="31188" r="55190" b="42339"/>
            <a:stretch/>
          </p:blipFill>
          <p:spPr bwMode="auto">
            <a:xfrm>
              <a:off x="1076323" y="3142381"/>
              <a:ext cx="3728687" cy="135148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heckmark">
              <a:extLst>
                <a:ext uri="{FF2B5EF4-FFF2-40B4-BE49-F238E27FC236}">
                  <a16:creationId xmlns:a16="http://schemas.microsoft.com/office/drawing/2014/main" id="{DE967359-DFCE-4E86-9C26-C8BE68F638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13" y="2935443"/>
              <a:ext cx="914400" cy="914400"/>
            </a:xfrm>
            <a:prstGeom prst="rect">
              <a:avLst/>
            </a:prstGeom>
          </p:spPr>
        </p:pic>
        <p:pic>
          <p:nvPicPr>
            <p:cNvPr id="19" name="Graphic 18" descr="Checkmark">
              <a:extLst>
                <a:ext uri="{FF2B5EF4-FFF2-40B4-BE49-F238E27FC236}">
                  <a16:creationId xmlns:a16="http://schemas.microsoft.com/office/drawing/2014/main" id="{ECCF94A4-94FB-472D-854B-A0CCE81E03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5999" y="2971800"/>
              <a:ext cx="914400" cy="914400"/>
            </a:xfrm>
            <a:prstGeom prst="rect">
              <a:avLst/>
            </a:prstGeom>
          </p:spPr>
        </p:pic>
        <p:pic>
          <p:nvPicPr>
            <p:cNvPr id="20" name="Graphic 19" descr="Checkmark">
              <a:extLst>
                <a:ext uri="{FF2B5EF4-FFF2-40B4-BE49-F238E27FC236}">
                  <a16:creationId xmlns:a16="http://schemas.microsoft.com/office/drawing/2014/main" id="{3FDCFD4B-080C-4895-8652-22EF08C2E2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56864" y="2951443"/>
              <a:ext cx="914400" cy="914400"/>
            </a:xfrm>
            <a:prstGeom prst="rect">
              <a:avLst/>
            </a:prstGeom>
          </p:spPr>
        </p:pic>
      </p:grpSp>
    </p:spTree>
    <p:extLst>
      <p:ext uri="{BB962C8B-B14F-4D97-AF65-F5344CB8AC3E}">
        <p14:creationId xmlns:p14="http://schemas.microsoft.com/office/powerpoint/2010/main" val="3584408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Troubleshooting Potential Issues</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8229600" cy="4642278"/>
          </a:xfrm>
        </p:spPr>
        <p:txBody>
          <a:bodyPr>
            <a:normAutofit/>
          </a:bodyPr>
          <a:lstStyle/>
          <a:p>
            <a:pPr algn="l"/>
            <a:r>
              <a:rPr lang="en-US" sz="2800" dirty="0">
                <a:solidFill>
                  <a:schemeClr val="bg1"/>
                </a:solidFill>
              </a:rPr>
              <a:t>If you are having trouble accessing the meeting:</a:t>
            </a:r>
          </a:p>
          <a:p>
            <a:pPr marL="342900" indent="-342900" algn="l">
              <a:buFont typeface="Arial" panose="020B0604020202020204" pitchFamily="34" charset="0"/>
              <a:buChar char="•"/>
            </a:pPr>
            <a:r>
              <a:rPr lang="en-US" sz="2800" dirty="0">
                <a:solidFill>
                  <a:schemeClr val="bg1"/>
                </a:solidFill>
              </a:rPr>
              <a:t>Try a different web browser. Chrome is usually good to use.</a:t>
            </a:r>
          </a:p>
          <a:p>
            <a:pPr marL="342900" indent="-342900" algn="l">
              <a:buFont typeface="Arial" panose="020B0604020202020204" pitchFamily="34" charset="0"/>
              <a:buChar char="•"/>
            </a:pPr>
            <a:r>
              <a:rPr lang="en-US" sz="2800" dirty="0">
                <a:solidFill>
                  <a:schemeClr val="bg1"/>
                </a:solidFill>
              </a:rPr>
              <a:t>Try signing out and back in. </a:t>
            </a:r>
          </a:p>
          <a:p>
            <a:pPr marL="342900" indent="-342900" algn="l">
              <a:buFont typeface="Arial" panose="020B0604020202020204" pitchFamily="34" charset="0"/>
              <a:buChar char="•"/>
            </a:pPr>
            <a:r>
              <a:rPr lang="en-US" sz="2800" dirty="0">
                <a:solidFill>
                  <a:schemeClr val="bg1"/>
                </a:solidFill>
              </a:rPr>
              <a:t>Open the download directly from the “Downloads” folder, not the link from the bottom of your web browser. </a:t>
            </a:r>
          </a:p>
          <a:p>
            <a:pPr marL="342900" indent="-342900" algn="l">
              <a:buFont typeface="Arial" panose="020B0604020202020204" pitchFamily="34" charset="0"/>
              <a:buChar char="•"/>
            </a:pPr>
            <a:r>
              <a:rPr lang="en-US" sz="2800" dirty="0">
                <a:solidFill>
                  <a:schemeClr val="bg1"/>
                </a:solidFill>
              </a:rPr>
              <a:t>Find an alternative way to access the meeting (e.g., phone line).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12</a:t>
            </a:fld>
            <a:endParaRPr lang="en-US" dirty="0"/>
          </a:p>
        </p:txBody>
      </p:sp>
      <p:pic>
        <p:nvPicPr>
          <p:cNvPr id="7" name="Graphic 6" descr="Puzzle">
            <a:extLst>
              <a:ext uri="{FF2B5EF4-FFF2-40B4-BE49-F238E27FC236}">
                <a16:creationId xmlns:a16="http://schemas.microsoft.com/office/drawing/2014/main" id="{D6FC02DE-0D80-4E0B-93CC-18CCBADE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0" y="2181225"/>
            <a:ext cx="914400" cy="914400"/>
          </a:xfrm>
          <a:prstGeom prst="rect">
            <a:avLst/>
          </a:prstGeom>
        </p:spPr>
      </p:pic>
      <p:pic>
        <p:nvPicPr>
          <p:cNvPr id="9" name="Graphic 8" descr="Tools">
            <a:extLst>
              <a:ext uri="{FF2B5EF4-FFF2-40B4-BE49-F238E27FC236}">
                <a16:creationId xmlns:a16="http://schemas.microsoft.com/office/drawing/2014/main" id="{83E9B0A9-43D7-4ABB-A674-561C492DCD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250" y="342900"/>
            <a:ext cx="914400" cy="914400"/>
          </a:xfrm>
          <a:prstGeom prst="rect">
            <a:avLst/>
          </a:prstGeom>
        </p:spPr>
      </p:pic>
    </p:spTree>
    <p:extLst>
      <p:ext uri="{BB962C8B-B14F-4D97-AF65-F5344CB8AC3E}">
        <p14:creationId xmlns:p14="http://schemas.microsoft.com/office/powerpoint/2010/main" val="243230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Troubleshooting Potential Issues</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8229600" cy="4642278"/>
          </a:xfrm>
        </p:spPr>
        <p:txBody>
          <a:bodyPr>
            <a:normAutofit/>
          </a:bodyPr>
          <a:lstStyle/>
          <a:p>
            <a:pPr algn="l"/>
            <a:r>
              <a:rPr lang="en-US" sz="2800" b="1" dirty="0">
                <a:solidFill>
                  <a:schemeClr val="bg1"/>
                </a:solidFill>
              </a:rPr>
              <a:t>If you are not hearing anything: </a:t>
            </a:r>
          </a:p>
          <a:p>
            <a:pPr marL="342900" indent="-342900" algn="l">
              <a:buFont typeface="Arial" panose="020B0604020202020204" pitchFamily="34" charset="0"/>
              <a:buChar char="•"/>
            </a:pPr>
            <a:r>
              <a:rPr lang="en-US" sz="2800" dirty="0">
                <a:solidFill>
                  <a:schemeClr val="bg1"/>
                </a:solidFill>
              </a:rPr>
              <a:t>Check your speaker symbol is not on mute. </a:t>
            </a:r>
          </a:p>
          <a:p>
            <a:pPr marL="342900" indent="-342900" algn="l">
              <a:buFont typeface="Arial" panose="020B0604020202020204" pitchFamily="34" charset="0"/>
              <a:buChar char="•"/>
            </a:pPr>
            <a:r>
              <a:rPr lang="en-US" sz="2800" dirty="0">
                <a:solidFill>
                  <a:schemeClr val="bg1"/>
                </a:solidFill>
              </a:rPr>
              <a:t>Make sure the correct sound source is being used.</a:t>
            </a:r>
          </a:p>
          <a:p>
            <a:pPr marL="342900" indent="-342900" algn="l">
              <a:buFont typeface="Arial" panose="020B0604020202020204" pitchFamily="34" charset="0"/>
              <a:buChar char="•"/>
            </a:pPr>
            <a:r>
              <a:rPr lang="en-US" sz="2800" dirty="0">
                <a:solidFill>
                  <a:schemeClr val="bg1"/>
                </a:solidFill>
              </a:rPr>
              <a:t>Ask in the chat if others can hear the presenters. </a:t>
            </a:r>
          </a:p>
          <a:p>
            <a:pPr algn="l"/>
            <a:r>
              <a:rPr lang="en-US" sz="2800" b="1" dirty="0">
                <a:solidFill>
                  <a:schemeClr val="bg1"/>
                </a:solidFill>
              </a:rPr>
              <a:t>If you lose a panel and want it back:</a:t>
            </a:r>
          </a:p>
          <a:p>
            <a:pPr marL="342900" indent="-342900" algn="l">
              <a:buFont typeface="Arial" panose="020B0604020202020204" pitchFamily="34" charset="0"/>
              <a:buChar char="•"/>
            </a:pPr>
            <a:r>
              <a:rPr lang="en-US" sz="2800" dirty="0">
                <a:solidFill>
                  <a:schemeClr val="bg1"/>
                </a:solidFill>
              </a:rPr>
              <a:t>Click the “View” tab, choose “Panels” and “Restore layout.”</a:t>
            </a:r>
          </a:p>
          <a:p>
            <a:pPr algn="l"/>
            <a:r>
              <a:rPr lang="en-US" sz="2800" b="1" dirty="0">
                <a:solidFill>
                  <a:schemeClr val="bg1"/>
                </a:solidFill>
              </a:rPr>
              <a:t>If all else fails, contact the meeting host.</a:t>
            </a:r>
          </a:p>
          <a:p>
            <a:pPr marL="342900" indent="-342900" algn="l">
              <a:buFont typeface="Arial" panose="020B0604020202020204" pitchFamily="34" charset="0"/>
              <a:buChar char="•"/>
            </a:pPr>
            <a:r>
              <a:rPr lang="en-US" sz="2400" dirty="0">
                <a:solidFill>
                  <a:schemeClr val="bg1"/>
                </a:solidFill>
              </a:rPr>
              <a:t>Emily Markowitz; emily.markowitz@noaa.gov</a:t>
            </a:r>
          </a:p>
          <a:p>
            <a:pPr marL="342900" indent="-342900" algn="l">
              <a:buFont typeface="Arial" panose="020B0604020202020204" pitchFamily="34" charset="0"/>
              <a:buChar char="•"/>
            </a:pPr>
            <a:r>
              <a:rPr lang="en-US" sz="2400" dirty="0">
                <a:solidFill>
                  <a:schemeClr val="bg1"/>
                </a:solidFill>
              </a:rPr>
              <a:t>Sun-Ling Wang; sun-ling.wang@noaa.gov</a:t>
            </a:r>
          </a:p>
          <a:p>
            <a:pPr marL="342900" indent="-342900" algn="l">
              <a:buFont typeface="Arial" panose="020B0604020202020204" pitchFamily="34" charset="0"/>
              <a:buChar char="•"/>
            </a:pPr>
            <a:endParaRPr lang="en-US" dirty="0">
              <a:solidFill>
                <a:schemeClr val="bg1"/>
              </a:solidFill>
            </a:endParaRP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13</a:t>
            </a:fld>
            <a:endParaRPr lang="en-US" dirty="0"/>
          </a:p>
        </p:txBody>
      </p:sp>
      <p:pic>
        <p:nvPicPr>
          <p:cNvPr id="3" name="Picture 2">
            <a:extLst>
              <a:ext uri="{FF2B5EF4-FFF2-40B4-BE49-F238E27FC236}">
                <a16:creationId xmlns:a16="http://schemas.microsoft.com/office/drawing/2014/main" id="{657F69FB-C6FA-4B42-931E-3AEBBE2A42E3}"/>
              </a:ext>
            </a:extLst>
          </p:cNvPr>
          <p:cNvPicPr>
            <a:picLocks noChangeAspect="1"/>
          </p:cNvPicPr>
          <p:nvPr/>
        </p:nvPicPr>
        <p:blipFill rotWithShape="1">
          <a:blip r:embed="rId3"/>
          <a:srcRect l="38333" t="84445" r="50000" b="4323"/>
          <a:stretch/>
        </p:blipFill>
        <p:spPr>
          <a:xfrm>
            <a:off x="6579461" y="1331085"/>
            <a:ext cx="2330450" cy="631065"/>
          </a:xfrm>
          <a:prstGeom prst="rect">
            <a:avLst/>
          </a:prstGeom>
        </p:spPr>
      </p:pic>
      <p:cxnSp>
        <p:nvCxnSpPr>
          <p:cNvPr id="10" name="Straight Arrow Connector 9">
            <a:extLst>
              <a:ext uri="{FF2B5EF4-FFF2-40B4-BE49-F238E27FC236}">
                <a16:creationId xmlns:a16="http://schemas.microsoft.com/office/drawing/2014/main" id="{C0393471-181A-4F29-8B9E-53E33C40F539}"/>
              </a:ext>
            </a:extLst>
          </p:cNvPr>
          <p:cNvCxnSpPr>
            <a:cxnSpLocks/>
          </p:cNvCxnSpPr>
          <p:nvPr/>
        </p:nvCxnSpPr>
        <p:spPr>
          <a:xfrm flipV="1">
            <a:off x="6525486" y="1876425"/>
            <a:ext cx="206456" cy="430245"/>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10E0519-7A0A-4AB0-9D6C-EC9E00BC3031}"/>
              </a:ext>
            </a:extLst>
          </p:cNvPr>
          <p:cNvCxnSpPr>
            <a:cxnSpLocks/>
          </p:cNvCxnSpPr>
          <p:nvPr/>
        </p:nvCxnSpPr>
        <p:spPr>
          <a:xfrm flipV="1">
            <a:off x="7429069" y="1600200"/>
            <a:ext cx="315617" cy="1066379"/>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18" name="Graphic 17" descr="Tools">
            <a:extLst>
              <a:ext uri="{FF2B5EF4-FFF2-40B4-BE49-F238E27FC236}">
                <a16:creationId xmlns:a16="http://schemas.microsoft.com/office/drawing/2014/main" id="{6F9DF184-2C97-4AAD-A71F-69AB99636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250" y="342900"/>
            <a:ext cx="914400" cy="914400"/>
          </a:xfrm>
          <a:prstGeom prst="rect">
            <a:avLst/>
          </a:prstGeom>
        </p:spPr>
      </p:pic>
    </p:spTree>
    <p:extLst>
      <p:ext uri="{BB962C8B-B14F-4D97-AF65-F5344CB8AC3E}">
        <p14:creationId xmlns:p14="http://schemas.microsoft.com/office/powerpoint/2010/main" val="417321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3466B-3CA7-433C-BD3D-E9AD8BCBFB0E}"/>
              </a:ext>
            </a:extLst>
          </p:cNvPr>
          <p:cNvSpPr>
            <a:spLocks noGrp="1"/>
          </p:cNvSpPr>
          <p:nvPr>
            <p:ph type="title"/>
          </p:nvPr>
        </p:nvSpPr>
        <p:spPr/>
        <p:txBody>
          <a:bodyPr/>
          <a:lstStyle/>
          <a:p>
            <a:r>
              <a:rPr lang="en-US" dirty="0"/>
              <a:t>Outline</a:t>
            </a:r>
          </a:p>
        </p:txBody>
      </p:sp>
      <p:sp>
        <p:nvSpPr>
          <p:cNvPr id="6" name="Text Placeholder 5">
            <a:extLst>
              <a:ext uri="{FF2B5EF4-FFF2-40B4-BE49-F238E27FC236}">
                <a16:creationId xmlns:a16="http://schemas.microsoft.com/office/drawing/2014/main" id="{E02CEB43-3595-467A-A488-32CB9F0FA6FD}"/>
              </a:ext>
            </a:extLst>
          </p:cNvPr>
          <p:cNvSpPr>
            <a:spLocks noGrp="1"/>
          </p:cNvSpPr>
          <p:nvPr>
            <p:ph type="body" idx="1"/>
          </p:nvPr>
        </p:nvSpPr>
        <p:spPr>
          <a:xfrm>
            <a:off x="1240972" y="1415622"/>
            <a:ext cx="7445828" cy="3626641"/>
          </a:xfrm>
        </p:spPr>
        <p:txBody>
          <a:bodyPr>
            <a:normAutofit/>
          </a:bodyPr>
          <a:lstStyle/>
          <a:p>
            <a:pPr marL="342900" indent="-342900" algn="l">
              <a:buFont typeface="Arial" panose="020B0604020202020204" pitchFamily="34" charset="0"/>
              <a:buChar char="•"/>
            </a:pPr>
            <a:r>
              <a:rPr lang="en-US" dirty="0"/>
              <a:t>Welcome to WebEx!</a:t>
            </a:r>
          </a:p>
          <a:p>
            <a:pPr marL="342900" indent="-342900" algn="l">
              <a:buFont typeface="Arial" panose="020B0604020202020204" pitchFamily="34" charset="0"/>
              <a:buChar char="•"/>
            </a:pPr>
            <a:r>
              <a:rPr lang="en-US" dirty="0"/>
              <a:t>General best practices</a:t>
            </a:r>
          </a:p>
          <a:p>
            <a:pPr marL="342900" indent="-342900" algn="l">
              <a:buFont typeface="Arial" panose="020B0604020202020204" pitchFamily="34" charset="0"/>
              <a:buChar char="•"/>
            </a:pPr>
            <a:r>
              <a:rPr lang="en-US" dirty="0"/>
              <a:t>What participants roles look like in the virtual world</a:t>
            </a:r>
          </a:p>
          <a:p>
            <a:pPr marL="342900" indent="-342900" algn="l">
              <a:buFont typeface="Arial" panose="020B0604020202020204" pitchFamily="34" charset="0"/>
              <a:buChar char="•"/>
            </a:pPr>
            <a:r>
              <a:rPr lang="en-US" dirty="0"/>
              <a:t>How to participate</a:t>
            </a:r>
          </a:p>
          <a:p>
            <a:pPr marL="342900" indent="-342900" algn="l">
              <a:buFont typeface="Arial" panose="020B0604020202020204" pitchFamily="34" charset="0"/>
              <a:buChar char="•"/>
            </a:pPr>
            <a:r>
              <a:rPr lang="en-US" dirty="0"/>
              <a:t>Troubleshooting potential issues</a:t>
            </a:r>
          </a:p>
        </p:txBody>
      </p:sp>
      <p:sp>
        <p:nvSpPr>
          <p:cNvPr id="4" name="Slide Number Placeholder 3">
            <a:extLst>
              <a:ext uri="{FF2B5EF4-FFF2-40B4-BE49-F238E27FC236}">
                <a16:creationId xmlns:a16="http://schemas.microsoft.com/office/drawing/2014/main" id="{F668FB30-4631-443D-BC5C-90CDC12832A1}"/>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a:t>
            </a:fld>
            <a:endParaRPr lang="en-US" dirty="0"/>
          </a:p>
        </p:txBody>
      </p:sp>
    </p:spTree>
    <p:extLst>
      <p:ext uri="{BB962C8B-B14F-4D97-AF65-F5344CB8AC3E}">
        <p14:creationId xmlns:p14="http://schemas.microsoft.com/office/powerpoint/2010/main" val="40831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Welcome to WebEx!</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4824407" cy="1500187"/>
          </a:xfrm>
        </p:spPr>
        <p:txBody>
          <a:bodyPr>
            <a:normAutofit/>
          </a:bodyPr>
          <a:lstStyle/>
          <a:p>
            <a:pPr marL="342900" indent="-342900" algn="l">
              <a:buFont typeface="Arial" panose="020B0604020202020204" pitchFamily="34" charset="0"/>
              <a:buChar char="•"/>
            </a:pPr>
            <a:r>
              <a:rPr lang="en-US" sz="2800" dirty="0"/>
              <a:t>Please note that this meeting will be recorded and transcribed. </a:t>
            </a:r>
          </a:p>
          <a:p>
            <a:pPr marL="342900" indent="-342900" algn="l">
              <a:buFont typeface="Arial" panose="020B0604020202020204" pitchFamily="34" charset="0"/>
              <a:buChar char="•"/>
            </a:pPr>
            <a:endParaRPr lang="en-US" sz="2800"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3</a:t>
            </a:fld>
            <a:endParaRPr lang="en-US" dirty="0"/>
          </a:p>
        </p:txBody>
      </p:sp>
      <p:pic>
        <p:nvPicPr>
          <p:cNvPr id="8" name="Picture 4">
            <a:extLst>
              <a:ext uri="{FF2B5EF4-FFF2-40B4-BE49-F238E27FC236}">
                <a16:creationId xmlns:a16="http://schemas.microsoft.com/office/drawing/2014/main" id="{76631CAE-B3E0-469B-8485-7D62F23FEF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780"/>
          <a:stretch/>
        </p:blipFill>
        <p:spPr bwMode="auto">
          <a:xfrm>
            <a:off x="1028699" y="2382222"/>
            <a:ext cx="7362825" cy="397285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FDBF43F-CB93-4C81-A3FB-000A31B5EF08}"/>
              </a:ext>
            </a:extLst>
          </p:cNvPr>
          <p:cNvCxnSpPr>
            <a:cxnSpLocks/>
          </p:cNvCxnSpPr>
          <p:nvPr/>
        </p:nvCxnSpPr>
        <p:spPr>
          <a:xfrm flipH="1" flipV="1">
            <a:off x="7006824" y="2822025"/>
            <a:ext cx="377433" cy="5615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D8275E8-00FC-4567-93E3-8048BE7CCDBE}"/>
              </a:ext>
            </a:extLst>
          </p:cNvPr>
          <p:cNvCxnSpPr>
            <a:cxnSpLocks/>
          </p:cNvCxnSpPr>
          <p:nvPr/>
        </p:nvCxnSpPr>
        <p:spPr>
          <a:xfrm flipH="1">
            <a:off x="2790824" y="4825870"/>
            <a:ext cx="781051" cy="712276"/>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5213316-7C92-4BD4-8BB9-82460FAE1295}"/>
              </a:ext>
            </a:extLst>
          </p:cNvPr>
          <p:cNvCxnSpPr>
            <a:cxnSpLocks/>
          </p:cNvCxnSpPr>
          <p:nvPr/>
        </p:nvCxnSpPr>
        <p:spPr>
          <a:xfrm flipH="1">
            <a:off x="3124198" y="4876954"/>
            <a:ext cx="762002" cy="626659"/>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0CECFFD-6868-4B1D-BB09-80411F01FF6C}"/>
              </a:ext>
            </a:extLst>
          </p:cNvPr>
          <p:cNvCxnSpPr>
            <a:cxnSpLocks/>
          </p:cNvCxnSpPr>
          <p:nvPr/>
        </p:nvCxnSpPr>
        <p:spPr>
          <a:xfrm flipH="1">
            <a:off x="3457572" y="4800131"/>
            <a:ext cx="762002" cy="690518"/>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1E2E2BA-8849-4E59-931C-4C083E9F4CC8}"/>
              </a:ext>
            </a:extLst>
          </p:cNvPr>
          <p:cNvCxnSpPr>
            <a:cxnSpLocks/>
          </p:cNvCxnSpPr>
          <p:nvPr/>
        </p:nvCxnSpPr>
        <p:spPr>
          <a:xfrm flipV="1">
            <a:off x="4124320" y="4269799"/>
            <a:ext cx="2486020" cy="129796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30FE33D-EEF8-4AA0-A0DB-9604E1980490}"/>
              </a:ext>
            </a:extLst>
          </p:cNvPr>
          <p:cNvCxnSpPr>
            <a:cxnSpLocks/>
          </p:cNvCxnSpPr>
          <p:nvPr/>
        </p:nvCxnSpPr>
        <p:spPr>
          <a:xfrm flipH="1" flipV="1">
            <a:off x="2838449" y="2605474"/>
            <a:ext cx="733426" cy="137920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84A0BFA-85FF-4431-AFFE-8F4C8657EA87}"/>
              </a:ext>
            </a:extLst>
          </p:cNvPr>
          <p:cNvSpPr/>
          <p:nvPr/>
        </p:nvSpPr>
        <p:spPr>
          <a:xfrm>
            <a:off x="3348033" y="3697407"/>
            <a:ext cx="1933574" cy="72984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Tabs with other meeting controls </a:t>
            </a:r>
          </a:p>
        </p:txBody>
      </p:sp>
      <p:sp>
        <p:nvSpPr>
          <p:cNvPr id="19" name="Rectangle 18">
            <a:extLst>
              <a:ext uri="{FF2B5EF4-FFF2-40B4-BE49-F238E27FC236}">
                <a16:creationId xmlns:a16="http://schemas.microsoft.com/office/drawing/2014/main" id="{1BB5DFA1-496A-4534-949B-8EC03A3671BD}"/>
              </a:ext>
            </a:extLst>
          </p:cNvPr>
          <p:cNvSpPr/>
          <p:nvPr/>
        </p:nvSpPr>
        <p:spPr>
          <a:xfrm>
            <a:off x="7168759" y="3273036"/>
            <a:ext cx="1933574" cy="72984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Participant panel</a:t>
            </a:r>
          </a:p>
        </p:txBody>
      </p:sp>
      <p:sp>
        <p:nvSpPr>
          <p:cNvPr id="20" name="Rectangle 19">
            <a:extLst>
              <a:ext uri="{FF2B5EF4-FFF2-40B4-BE49-F238E27FC236}">
                <a16:creationId xmlns:a16="http://schemas.microsoft.com/office/drawing/2014/main" id="{9775DAA1-2CFF-4933-B5D2-40C4BD742750}"/>
              </a:ext>
            </a:extLst>
          </p:cNvPr>
          <p:cNvSpPr/>
          <p:nvPr/>
        </p:nvSpPr>
        <p:spPr>
          <a:xfrm>
            <a:off x="5860254" y="4385510"/>
            <a:ext cx="1933574" cy="151975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Chat panel</a:t>
            </a:r>
          </a:p>
        </p:txBody>
      </p:sp>
      <p:sp>
        <p:nvSpPr>
          <p:cNvPr id="21" name="Rectangle 20">
            <a:extLst>
              <a:ext uri="{FF2B5EF4-FFF2-40B4-BE49-F238E27FC236}">
                <a16:creationId xmlns:a16="http://schemas.microsoft.com/office/drawing/2014/main" id="{BC3AFF38-097D-4A1A-8036-C6D8CCD246DA}"/>
              </a:ext>
            </a:extLst>
          </p:cNvPr>
          <p:cNvSpPr/>
          <p:nvPr/>
        </p:nvSpPr>
        <p:spPr>
          <a:xfrm>
            <a:off x="3298026" y="4533718"/>
            <a:ext cx="1933574" cy="72984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Audio, video, and screen controls. </a:t>
            </a:r>
          </a:p>
        </p:txBody>
      </p:sp>
      <p:sp>
        <p:nvSpPr>
          <p:cNvPr id="22" name="Rectangle 21">
            <a:extLst>
              <a:ext uri="{FF2B5EF4-FFF2-40B4-BE49-F238E27FC236}">
                <a16:creationId xmlns:a16="http://schemas.microsoft.com/office/drawing/2014/main" id="{E818156E-9E38-46B9-B1E5-CEDE956065AA}"/>
              </a:ext>
            </a:extLst>
          </p:cNvPr>
          <p:cNvSpPr/>
          <p:nvPr/>
        </p:nvSpPr>
        <p:spPr>
          <a:xfrm>
            <a:off x="676266" y="5442378"/>
            <a:ext cx="1933574" cy="72984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Video of participants</a:t>
            </a:r>
          </a:p>
        </p:txBody>
      </p:sp>
      <p:cxnSp>
        <p:nvCxnSpPr>
          <p:cNvPr id="23" name="Straight Arrow Connector 22">
            <a:extLst>
              <a:ext uri="{FF2B5EF4-FFF2-40B4-BE49-F238E27FC236}">
                <a16:creationId xmlns:a16="http://schemas.microsoft.com/office/drawing/2014/main" id="{1E01A86D-EB3F-4AE5-8457-B9736B00DBCC}"/>
              </a:ext>
            </a:extLst>
          </p:cNvPr>
          <p:cNvCxnSpPr>
            <a:cxnSpLocks/>
            <a:stCxn id="22" idx="3"/>
          </p:cNvCxnSpPr>
          <p:nvPr/>
        </p:nvCxnSpPr>
        <p:spPr>
          <a:xfrm>
            <a:off x="2609840" y="5807303"/>
            <a:ext cx="745328" cy="207616"/>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E0C3C54-872D-4B3F-8D07-856A9E65BA4C}"/>
              </a:ext>
            </a:extLst>
          </p:cNvPr>
          <p:cNvCxnSpPr>
            <a:cxnSpLocks/>
          </p:cNvCxnSpPr>
          <p:nvPr/>
        </p:nvCxnSpPr>
        <p:spPr>
          <a:xfrm flipH="1">
            <a:off x="7727163" y="2016737"/>
            <a:ext cx="228593" cy="1041637"/>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F70A0C7-239A-484F-AD82-8621A83DC66F}"/>
              </a:ext>
            </a:extLst>
          </p:cNvPr>
          <p:cNvSpPr/>
          <p:nvPr/>
        </p:nvSpPr>
        <p:spPr>
          <a:xfrm>
            <a:off x="6417470" y="1585082"/>
            <a:ext cx="1933574" cy="72984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“Raise hand”</a:t>
            </a:r>
          </a:p>
        </p:txBody>
      </p:sp>
      <p:pic>
        <p:nvPicPr>
          <p:cNvPr id="2054" name="Picture 4" descr="CPMS for New Users, 16th October 2018 - MetabERN">
            <a:extLst>
              <a:ext uri="{FF2B5EF4-FFF2-40B4-BE49-F238E27FC236}">
                <a16:creationId xmlns:a16="http://schemas.microsoft.com/office/drawing/2014/main" id="{80F7460B-E81B-4AFB-B12C-E6CBC6F3F49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333" b="54000" l="36889" r="62889">
                        <a14:foregroundMark x1="49778" y1="31000" x2="42222" y2="43667"/>
                        <a14:foregroundMark x1="42222" y1="43667" x2="54000" y2="42333"/>
                        <a14:foregroundMark x1="54000" y1="42333" x2="53111" y2="25000"/>
                        <a14:foregroundMark x1="53111" y1="25000" x2="41333" y2="30667"/>
                        <a14:foregroundMark x1="54000" y1="41333" x2="54444" y2="24333"/>
                        <a14:foregroundMark x1="54444" y1="24333" x2="44000" y2="18667"/>
                        <a14:foregroundMark x1="44000" y1="18667" x2="39111" y2="23667"/>
                        <a14:foregroundMark x1="56889" y1="26000" x2="46889" y2="18000"/>
                        <a14:foregroundMark x1="46889" y1="18000" x2="45333" y2="18667"/>
                        <a14:foregroundMark x1="47111" y1="21333" x2="54889" y2="21000"/>
                        <a14:foregroundMark x1="45556" y1="18000" x2="56444" y2="22000"/>
                        <a14:foregroundMark x1="46000" y1="22000" x2="57556" y2="20667"/>
                        <a14:foregroundMark x1="57556" y1="20667" x2="58667" y2="22667"/>
                        <a14:foregroundMark x1="46667" y1="53000" x2="52000" y2="54333"/>
                        <a14:foregroundMark x1="61778" y1="32000" x2="63111" y2="34667"/>
                        <a14:foregroundMark x1="50000" y1="16333" x2="49556" y2="16333"/>
                        <a14:foregroundMark x1="37111" y1="35667" x2="37111" y2="35667"/>
                      </a14:backgroundRemoval>
                    </a14:imgEffect>
                  </a14:imgLayer>
                </a14:imgProps>
              </a:ext>
              <a:ext uri="{28A0092B-C50C-407E-A947-70E740481C1C}">
                <a14:useLocalDpi xmlns:a14="http://schemas.microsoft.com/office/drawing/2010/main" val="0"/>
              </a:ext>
            </a:extLst>
          </a:blip>
          <a:srcRect l="34001" t="13367" r="33444" b="41137"/>
          <a:stretch/>
        </p:blipFill>
        <p:spPr bwMode="auto">
          <a:xfrm>
            <a:off x="457199" y="346757"/>
            <a:ext cx="1038225" cy="96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6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Best Practices:</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8229599" cy="4697795"/>
          </a:xfrm>
        </p:spPr>
        <p:txBody>
          <a:bodyPr>
            <a:normAutofit/>
          </a:bodyPr>
          <a:lstStyle/>
          <a:p>
            <a:pPr algn="l"/>
            <a:r>
              <a:rPr lang="en-US" sz="2800" b="1" dirty="0">
                <a:solidFill>
                  <a:schemeClr val="bg1"/>
                </a:solidFill>
              </a:rPr>
              <a:t>Golden rule:</a:t>
            </a:r>
          </a:p>
          <a:p>
            <a:pPr marL="342900" indent="-342900" algn="l">
              <a:buFont typeface="Arial" panose="020B0604020202020204" pitchFamily="34" charset="0"/>
              <a:buChar char="•"/>
            </a:pPr>
            <a:r>
              <a:rPr lang="en-US" sz="2800" b="1" dirty="0">
                <a:solidFill>
                  <a:schemeClr val="bg1"/>
                </a:solidFill>
              </a:rPr>
              <a:t>Please keep on mute and video off when not speaking</a:t>
            </a:r>
          </a:p>
          <a:p>
            <a:pPr marL="800100" lvl="1" indent="-342900">
              <a:buFont typeface="Arial" panose="020B0604020202020204" pitchFamily="34" charset="0"/>
              <a:buChar char="•"/>
            </a:pPr>
            <a:r>
              <a:rPr lang="en-US" sz="2600" dirty="0">
                <a:solidFill>
                  <a:schemeClr val="bg1"/>
                </a:solidFill>
              </a:rPr>
              <a:t>Helps preserve bandwidth for organizers, moderators, and presenters</a:t>
            </a:r>
          </a:p>
          <a:p>
            <a:pPr marL="800100" lvl="1" indent="-342900">
              <a:buFont typeface="Arial" panose="020B0604020202020204" pitchFamily="34" charset="0"/>
              <a:buChar char="•"/>
            </a:pPr>
            <a:r>
              <a:rPr lang="en-US" sz="2600" dirty="0">
                <a:solidFill>
                  <a:schemeClr val="bg1"/>
                </a:solidFill>
              </a:rPr>
              <a:t>Less distracting others attending the workshop! </a:t>
            </a:r>
          </a:p>
          <a:p>
            <a:pPr marL="342900" indent="-342900" algn="l">
              <a:buFont typeface="Arial" panose="020B0604020202020204" pitchFamily="34" charset="0"/>
              <a:buChar char="•"/>
            </a:pPr>
            <a:r>
              <a:rPr lang="en-US" sz="2800" dirty="0">
                <a:solidFill>
                  <a:schemeClr val="bg1"/>
                </a:solidFill>
              </a:rPr>
              <a:t>Move house phone out of the room and turn cell phone to vibrate</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4</a:t>
            </a:fld>
            <a:endParaRPr lang="en-US" dirty="0"/>
          </a:p>
        </p:txBody>
      </p:sp>
      <p:pic>
        <p:nvPicPr>
          <p:cNvPr id="3074" name="Picture 2">
            <a:extLst>
              <a:ext uri="{FF2B5EF4-FFF2-40B4-BE49-F238E27FC236}">
                <a16:creationId xmlns:a16="http://schemas.microsoft.com/office/drawing/2014/main" id="{6F503B2C-6884-461E-8435-7980E98A604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2787" b="53443" l="22141" r="36902">
                        <a14:foregroundMark x1="24740" y1="43607" x2="25676" y2="49508"/>
                        <a14:foregroundMark x1="24636" y1="40000" x2="25260" y2="40656"/>
                        <a14:foregroundMark x1="24948" y1="38689" x2="25260" y2="39672"/>
                        <a14:foregroundMark x1="34200" y1="36393" x2="31809" y2="48525"/>
                        <a14:foregroundMark x1="31809" y1="48525" x2="31913" y2="43607"/>
                        <a14:foregroundMark x1="32328" y1="40984" x2="33264" y2="53770"/>
                        <a14:foregroundMark x1="33264" y1="53770" x2="31081" y2="48197"/>
                        <a14:foregroundMark x1="34719" y1="49180" x2="35551" y2="40000"/>
                        <a14:foregroundMark x1="26403" y1="38361" x2="22245" y2="41967"/>
                        <a14:foregroundMark x1="22245" y1="41967" x2="25364" y2="52131"/>
                        <a14:foregroundMark x1="25364" y1="52131" x2="27755" y2="40328"/>
                        <a14:foregroundMark x1="27755" y1="40328" x2="26507" y2="37049"/>
                        <a14:foregroundMark x1="34927" y1="49180" x2="36902" y2="43279"/>
                      </a14:backgroundRemoval>
                    </a14:imgEffect>
                  </a14:imgLayer>
                </a14:imgProps>
              </a:ext>
              <a:ext uri="{28A0092B-C50C-407E-A947-70E740481C1C}">
                <a14:useLocalDpi xmlns:a14="http://schemas.microsoft.com/office/drawing/2010/main" val="0"/>
              </a:ext>
            </a:extLst>
          </a:blip>
          <a:srcRect l="21508" t="30486" r="62615" b="44389"/>
          <a:stretch/>
        </p:blipFill>
        <p:spPr bwMode="auto">
          <a:xfrm>
            <a:off x="2840476" y="4514915"/>
            <a:ext cx="1808399" cy="9274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92FE065-C2D4-497F-9497-8C938C0C90A1}"/>
              </a:ext>
            </a:extLst>
          </p:cNvPr>
          <p:cNvCxnSpPr/>
          <p:nvPr/>
        </p:nvCxnSpPr>
        <p:spPr>
          <a:xfrm>
            <a:off x="9791700" y="2028825"/>
            <a:ext cx="2124075" cy="57150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371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Don’t Call Bingo!</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p:pic>
        <p:nvPicPr>
          <p:cNvPr id="1026" name="Picture 2">
            <a:extLst>
              <a:ext uri="{FF2B5EF4-FFF2-40B4-BE49-F238E27FC236}">
                <a16:creationId xmlns:a16="http://schemas.microsoft.com/office/drawing/2014/main" id="{3514F36A-F850-4354-9C04-78D15A39A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668" y="1366289"/>
            <a:ext cx="59436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noAutofit/>
          </a:bodyPr>
          <a:lstStyle/>
          <a:p>
            <a:r>
              <a:rPr lang="en-US" sz="3600" dirty="0"/>
              <a:t>       Participant Roles: Host/Organizer</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199" y="1415622"/>
            <a:ext cx="5419725" cy="4775628"/>
          </a:xfrm>
        </p:spPr>
        <p:txBody>
          <a:bodyPr>
            <a:normAutofit/>
          </a:bodyPr>
          <a:lstStyle/>
          <a:p>
            <a:pPr marL="342900" indent="-342900" algn="l">
              <a:buFont typeface="Arial" panose="020B0604020202020204" pitchFamily="34" charset="0"/>
              <a:buChar char="•"/>
            </a:pPr>
            <a:r>
              <a:rPr lang="en-US" sz="2800" dirty="0"/>
              <a:t>Assign roles to each participant as needed throughout the workshop.</a:t>
            </a:r>
          </a:p>
          <a:p>
            <a:pPr marL="342900" indent="-342900" algn="l">
              <a:buFont typeface="Arial" panose="020B0604020202020204" pitchFamily="34" charset="0"/>
              <a:buChar char="•"/>
            </a:pPr>
            <a:r>
              <a:rPr lang="en-US" sz="2800" dirty="0"/>
              <a:t>Assist with any technical issues. </a:t>
            </a:r>
          </a:p>
          <a:p>
            <a:pPr marL="342900" indent="-342900" algn="l">
              <a:buFont typeface="Arial" panose="020B0604020202020204" pitchFamily="34" charset="0"/>
              <a:buChar char="•"/>
            </a:pPr>
            <a:r>
              <a:rPr lang="en-US" sz="2800" dirty="0"/>
              <a:t>Help moderators keep on time. </a:t>
            </a:r>
          </a:p>
          <a:p>
            <a:pPr marL="342900" indent="-342900" algn="l">
              <a:buFont typeface="Arial" panose="020B0604020202020204" pitchFamily="34" charset="0"/>
              <a:buChar char="•"/>
            </a:pPr>
            <a:r>
              <a:rPr lang="en-US" sz="2800" dirty="0"/>
              <a:t>Be a resource to anyone who </a:t>
            </a:r>
            <a:br>
              <a:rPr lang="en-US" sz="2800" dirty="0"/>
            </a:br>
            <a:r>
              <a:rPr lang="en-US" sz="2800" dirty="0"/>
              <a:t>needs help </a:t>
            </a:r>
            <a:r>
              <a:rPr lang="en-US" sz="2800" dirty="0">
                <a:sym typeface="Wingdings" panose="05000000000000000000" pitchFamily="2" charset="2"/>
              </a:rPr>
              <a:t> </a:t>
            </a:r>
          </a:p>
          <a:p>
            <a:pPr marL="800100" lvl="1" indent="-342900">
              <a:buFont typeface="Arial" panose="020B0604020202020204" pitchFamily="34" charset="0"/>
              <a:buChar char="•"/>
            </a:pPr>
            <a:r>
              <a:rPr lang="en-US" sz="2600" dirty="0">
                <a:solidFill>
                  <a:schemeClr val="bg1"/>
                </a:solidFill>
              </a:rPr>
              <a:t>Meeting Organizer: Sun-Ling Wang; </a:t>
            </a:r>
            <a:br>
              <a:rPr lang="en-US" sz="2600" dirty="0">
                <a:solidFill>
                  <a:schemeClr val="bg1"/>
                </a:solidFill>
              </a:rPr>
            </a:br>
            <a:r>
              <a:rPr lang="en-US" sz="2600" dirty="0">
                <a:solidFill>
                  <a:schemeClr val="bg1"/>
                </a:solidFill>
              </a:rPr>
              <a:t>sun-ling.wang@noaa.gov</a:t>
            </a:r>
          </a:p>
          <a:p>
            <a:pPr marL="800100" lvl="1" indent="-342900">
              <a:buFont typeface="Arial" panose="020B0604020202020204" pitchFamily="34" charset="0"/>
              <a:buChar char="•"/>
            </a:pPr>
            <a:r>
              <a:rPr lang="en-US" sz="2600" dirty="0">
                <a:solidFill>
                  <a:schemeClr val="bg1"/>
                </a:solidFill>
              </a:rPr>
              <a:t>WebEx Host: Emily Markowitz; emily.markowitz@noaa.gov</a:t>
            </a:r>
          </a:p>
          <a:p>
            <a:pPr marL="800100" lvl="1" indent="-342900">
              <a:buFont typeface="Arial" panose="020B0604020202020204" pitchFamily="34" charset="0"/>
              <a:buChar char="•"/>
            </a:pPr>
            <a:endParaRPr lang="en-US" sz="2600" dirty="0"/>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6</a:t>
            </a:fld>
            <a:endParaRPr lang="en-US" dirty="0"/>
          </a:p>
        </p:txBody>
      </p:sp>
      <p:pic>
        <p:nvPicPr>
          <p:cNvPr id="3" name="Graphic 2" descr="Questions">
            <a:extLst>
              <a:ext uri="{FF2B5EF4-FFF2-40B4-BE49-F238E27FC236}">
                <a16:creationId xmlns:a16="http://schemas.microsoft.com/office/drawing/2014/main" id="{7A5F4E15-64FE-4366-8D55-E491FB5F4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4328625"/>
            <a:ext cx="914400" cy="914400"/>
          </a:xfrm>
          <a:prstGeom prst="rect">
            <a:avLst/>
          </a:prstGeom>
        </p:spPr>
      </p:pic>
      <p:pic>
        <p:nvPicPr>
          <p:cNvPr id="8" name="Graphic 7" descr="Call center">
            <a:extLst>
              <a:ext uri="{FF2B5EF4-FFF2-40B4-BE49-F238E27FC236}">
                <a16:creationId xmlns:a16="http://schemas.microsoft.com/office/drawing/2014/main" id="{97562386-5CBC-4BD3-A6EA-C1091928B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8625" y="2750062"/>
            <a:ext cx="914400" cy="914400"/>
          </a:xfrm>
          <a:prstGeom prst="rect">
            <a:avLst/>
          </a:prstGeom>
        </p:spPr>
      </p:pic>
      <p:pic>
        <p:nvPicPr>
          <p:cNvPr id="10" name="Graphic 9" descr="Users">
            <a:extLst>
              <a:ext uri="{FF2B5EF4-FFF2-40B4-BE49-F238E27FC236}">
                <a16:creationId xmlns:a16="http://schemas.microsoft.com/office/drawing/2014/main" id="{7D2EC5FB-E470-4598-9F6F-73DA30D5E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400" y="1488300"/>
            <a:ext cx="914400" cy="914400"/>
          </a:xfrm>
          <a:prstGeom prst="rect">
            <a:avLst/>
          </a:prstGeom>
        </p:spPr>
      </p:pic>
      <p:pic>
        <p:nvPicPr>
          <p:cNvPr id="14" name="Graphic 13" descr="Dance">
            <a:extLst>
              <a:ext uri="{FF2B5EF4-FFF2-40B4-BE49-F238E27FC236}">
                <a16:creationId xmlns:a16="http://schemas.microsoft.com/office/drawing/2014/main" id="{7A4EA554-3E74-459D-A4A7-691F9B0EC1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2500" y="1179075"/>
            <a:ext cx="914400" cy="914400"/>
          </a:xfrm>
          <a:prstGeom prst="rect">
            <a:avLst/>
          </a:prstGeom>
        </p:spPr>
      </p:pic>
      <p:pic>
        <p:nvPicPr>
          <p:cNvPr id="18" name="Graphic 17" descr="Lecturer">
            <a:extLst>
              <a:ext uri="{FF2B5EF4-FFF2-40B4-BE49-F238E27FC236}">
                <a16:creationId xmlns:a16="http://schemas.microsoft.com/office/drawing/2014/main" id="{14239604-B73A-465C-A5A6-3F5220AAAF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7250" y="2402700"/>
            <a:ext cx="914400" cy="914400"/>
          </a:xfrm>
          <a:prstGeom prst="rect">
            <a:avLst/>
          </a:prstGeom>
        </p:spPr>
      </p:pic>
      <p:grpSp>
        <p:nvGrpSpPr>
          <p:cNvPr id="2" name="Group 1">
            <a:extLst>
              <a:ext uri="{FF2B5EF4-FFF2-40B4-BE49-F238E27FC236}">
                <a16:creationId xmlns:a16="http://schemas.microsoft.com/office/drawing/2014/main" id="{E224D6BF-8B4F-4EC6-AE05-DA0BDC5C6A44}"/>
              </a:ext>
            </a:extLst>
          </p:cNvPr>
          <p:cNvGrpSpPr/>
          <p:nvPr/>
        </p:nvGrpSpPr>
        <p:grpSpPr>
          <a:xfrm>
            <a:off x="5068424" y="596845"/>
            <a:ext cx="4038600" cy="4038600"/>
            <a:chOff x="5068424" y="596845"/>
            <a:chExt cx="4038600" cy="4038600"/>
          </a:xfrm>
        </p:grpSpPr>
        <p:pic>
          <p:nvPicPr>
            <p:cNvPr id="12" name="Graphic 11" descr="Customer review">
              <a:extLst>
                <a:ext uri="{FF2B5EF4-FFF2-40B4-BE49-F238E27FC236}">
                  <a16:creationId xmlns:a16="http://schemas.microsoft.com/office/drawing/2014/main" id="{909A3C97-58AA-406F-94A8-843911C6A6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6788" y="2573655"/>
              <a:ext cx="557942" cy="557942"/>
            </a:xfrm>
            <a:prstGeom prst="rect">
              <a:avLst/>
            </a:prstGeom>
          </p:spPr>
        </p:pic>
        <p:pic>
          <p:nvPicPr>
            <p:cNvPr id="20" name="Graphic 19" descr="Professor">
              <a:extLst>
                <a:ext uri="{FF2B5EF4-FFF2-40B4-BE49-F238E27FC236}">
                  <a16:creationId xmlns:a16="http://schemas.microsoft.com/office/drawing/2014/main" id="{84549E0D-7276-47A2-944D-EE5390260D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1674" y="1808946"/>
              <a:ext cx="478500" cy="478500"/>
            </a:xfrm>
            <a:prstGeom prst="rect">
              <a:avLst/>
            </a:prstGeom>
          </p:spPr>
        </p:pic>
        <p:pic>
          <p:nvPicPr>
            <p:cNvPr id="23" name="Graphic 22" descr="Laptop">
              <a:extLst>
                <a:ext uri="{FF2B5EF4-FFF2-40B4-BE49-F238E27FC236}">
                  <a16:creationId xmlns:a16="http://schemas.microsoft.com/office/drawing/2014/main" id="{344DE365-7527-4A3F-8D3B-DF4F679734C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68424" y="596845"/>
              <a:ext cx="4038600" cy="4038600"/>
            </a:xfrm>
            <a:prstGeom prst="rect">
              <a:avLst/>
            </a:prstGeom>
          </p:spPr>
        </p:pic>
        <p:pic>
          <p:nvPicPr>
            <p:cNvPr id="16" name="Graphic 15" descr="Teacher">
              <a:extLst>
                <a:ext uri="{FF2B5EF4-FFF2-40B4-BE49-F238E27FC236}">
                  <a16:creationId xmlns:a16="http://schemas.microsoft.com/office/drawing/2014/main" id="{4E0B36B8-31D3-41E6-9C64-FF69A49F64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5272" y="1507585"/>
              <a:ext cx="2038352" cy="2038352"/>
            </a:xfrm>
            <a:prstGeom prst="rect">
              <a:avLst/>
            </a:prstGeom>
          </p:spPr>
        </p:pic>
      </p:grpSp>
      <p:pic>
        <p:nvPicPr>
          <p:cNvPr id="17" name="Graphic 16" descr="Call center">
            <a:extLst>
              <a:ext uri="{FF2B5EF4-FFF2-40B4-BE49-F238E27FC236}">
                <a16:creationId xmlns:a16="http://schemas.microsoft.com/office/drawing/2014/main" id="{3F60F013-4F4D-4DA1-BA0B-959C9D59256F}"/>
              </a:ext>
            </a:extLst>
          </p:cNvPr>
          <p:cNvPicPr>
            <a:picLocks noChangeAspect="1"/>
          </p:cNvPicPr>
          <p:nvPr/>
        </p:nvPicPr>
        <p:blipFill>
          <a:blip r:embed="rId5">
            <a:extLst>
              <a:ext uri="{96DAC541-7B7A-43D3-8B79-37D633B846F1}">
                <asvg:svgBlip xmlns:asvg="http://schemas.microsoft.com/office/drawing/2016/SVG/main" r:embed="rId21"/>
              </a:ext>
            </a:extLst>
          </a:blip>
          <a:stretch>
            <a:fillRect/>
          </a:stretch>
        </p:blipFill>
        <p:spPr>
          <a:xfrm>
            <a:off x="344025" y="283725"/>
            <a:ext cx="914400" cy="914400"/>
          </a:xfrm>
          <a:prstGeom prst="rect">
            <a:avLst/>
          </a:prstGeom>
        </p:spPr>
      </p:pic>
    </p:spTree>
    <p:extLst>
      <p:ext uri="{BB962C8B-B14F-4D97-AF65-F5344CB8AC3E}">
        <p14:creationId xmlns:p14="http://schemas.microsoft.com/office/powerpoint/2010/main" val="170417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Participant Roles: Moderator</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5068572" cy="4775628"/>
          </a:xfrm>
        </p:spPr>
        <p:txBody>
          <a:bodyPr>
            <a:normAutofit fontScale="92500"/>
          </a:bodyPr>
          <a:lstStyle/>
          <a:p>
            <a:pPr marL="342900" indent="-342900" algn="l">
              <a:buFont typeface="Arial" panose="020B0604020202020204" pitchFamily="34" charset="0"/>
              <a:buChar char="•"/>
            </a:pPr>
            <a:r>
              <a:rPr lang="en-US" sz="2800" dirty="0"/>
              <a:t>Make sure the presenter is online and does not have any connectivity issues via private chat. </a:t>
            </a:r>
          </a:p>
          <a:p>
            <a:pPr marL="342900" indent="-342900" algn="l">
              <a:buFont typeface="Arial" panose="020B0604020202020204" pitchFamily="34" charset="0"/>
              <a:buChar char="•"/>
            </a:pPr>
            <a:r>
              <a:rPr lang="en-US" sz="2800" dirty="0"/>
              <a:t>Collect questions for presenters during and after the presentation for the presenter. </a:t>
            </a:r>
          </a:p>
          <a:p>
            <a:pPr marL="342900" indent="-342900" algn="l">
              <a:buFont typeface="Arial" panose="020B0604020202020204" pitchFamily="34" charset="0"/>
              <a:buChar char="•"/>
            </a:pPr>
            <a:r>
              <a:rPr lang="en-US" sz="2800" dirty="0"/>
              <a:t>Ask participant questions as time allows. </a:t>
            </a:r>
          </a:p>
          <a:p>
            <a:pPr marL="342900" indent="-342900" algn="l">
              <a:buFont typeface="Arial" panose="020B0604020202020204" pitchFamily="34" charset="0"/>
              <a:buChar char="•"/>
            </a:pPr>
            <a:r>
              <a:rPr lang="en-US" sz="2800" dirty="0"/>
              <a:t>Keep presentations on time. </a:t>
            </a:r>
          </a:p>
          <a:p>
            <a:pPr marL="342900" indent="-342900" algn="l">
              <a:buFont typeface="Arial" panose="020B0604020202020204" pitchFamily="34" charset="0"/>
              <a:buChar char="•"/>
            </a:pPr>
            <a:r>
              <a:rPr lang="en-US" sz="2800" dirty="0"/>
              <a:t>Take notes on content and Q&amp;A for workshop summary report.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7</a:t>
            </a:fld>
            <a:endParaRPr lang="en-US" dirty="0"/>
          </a:p>
        </p:txBody>
      </p:sp>
      <p:pic>
        <p:nvPicPr>
          <p:cNvPr id="3" name="Graphic 2" descr="Questions">
            <a:extLst>
              <a:ext uri="{FF2B5EF4-FFF2-40B4-BE49-F238E27FC236}">
                <a16:creationId xmlns:a16="http://schemas.microsoft.com/office/drawing/2014/main" id="{7A5F4E15-64FE-4366-8D55-E491FB5F4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4328625"/>
            <a:ext cx="914400" cy="914400"/>
          </a:xfrm>
          <a:prstGeom prst="rect">
            <a:avLst/>
          </a:prstGeom>
        </p:spPr>
      </p:pic>
      <p:pic>
        <p:nvPicPr>
          <p:cNvPr id="8" name="Graphic 7" descr="Call center">
            <a:extLst>
              <a:ext uri="{FF2B5EF4-FFF2-40B4-BE49-F238E27FC236}">
                <a16:creationId xmlns:a16="http://schemas.microsoft.com/office/drawing/2014/main" id="{97562386-5CBC-4BD3-A6EA-C1091928B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8625" y="2750062"/>
            <a:ext cx="914400" cy="914400"/>
          </a:xfrm>
          <a:prstGeom prst="rect">
            <a:avLst/>
          </a:prstGeom>
        </p:spPr>
      </p:pic>
      <p:pic>
        <p:nvPicPr>
          <p:cNvPr id="10" name="Graphic 9" descr="Users">
            <a:extLst>
              <a:ext uri="{FF2B5EF4-FFF2-40B4-BE49-F238E27FC236}">
                <a16:creationId xmlns:a16="http://schemas.microsoft.com/office/drawing/2014/main" id="{7D2EC5FB-E470-4598-9F6F-73DA30D5E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400" y="1488300"/>
            <a:ext cx="914400" cy="914400"/>
          </a:xfrm>
          <a:prstGeom prst="rect">
            <a:avLst/>
          </a:prstGeom>
        </p:spPr>
      </p:pic>
      <p:pic>
        <p:nvPicPr>
          <p:cNvPr id="14" name="Graphic 13" descr="Dance">
            <a:extLst>
              <a:ext uri="{FF2B5EF4-FFF2-40B4-BE49-F238E27FC236}">
                <a16:creationId xmlns:a16="http://schemas.microsoft.com/office/drawing/2014/main" id="{7A4EA554-3E74-459D-A4A7-691F9B0EC1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2500" y="1179075"/>
            <a:ext cx="914400" cy="914400"/>
          </a:xfrm>
          <a:prstGeom prst="rect">
            <a:avLst/>
          </a:prstGeom>
        </p:spPr>
      </p:pic>
      <p:pic>
        <p:nvPicPr>
          <p:cNvPr id="18" name="Graphic 17" descr="Lecturer">
            <a:extLst>
              <a:ext uri="{FF2B5EF4-FFF2-40B4-BE49-F238E27FC236}">
                <a16:creationId xmlns:a16="http://schemas.microsoft.com/office/drawing/2014/main" id="{14239604-B73A-465C-A5A6-3F5220AAAF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7250" y="2402700"/>
            <a:ext cx="914400" cy="914400"/>
          </a:xfrm>
          <a:prstGeom prst="rect">
            <a:avLst/>
          </a:prstGeom>
        </p:spPr>
      </p:pic>
      <p:grpSp>
        <p:nvGrpSpPr>
          <p:cNvPr id="2" name="Group 1">
            <a:extLst>
              <a:ext uri="{FF2B5EF4-FFF2-40B4-BE49-F238E27FC236}">
                <a16:creationId xmlns:a16="http://schemas.microsoft.com/office/drawing/2014/main" id="{E224D6BF-8B4F-4EC6-AE05-DA0BDC5C6A44}"/>
              </a:ext>
            </a:extLst>
          </p:cNvPr>
          <p:cNvGrpSpPr/>
          <p:nvPr/>
        </p:nvGrpSpPr>
        <p:grpSpPr>
          <a:xfrm>
            <a:off x="5068424" y="596845"/>
            <a:ext cx="4038600" cy="4038600"/>
            <a:chOff x="5068424" y="596845"/>
            <a:chExt cx="4038600" cy="4038600"/>
          </a:xfrm>
        </p:grpSpPr>
        <p:pic>
          <p:nvPicPr>
            <p:cNvPr id="12" name="Graphic 11" descr="Customer review">
              <a:extLst>
                <a:ext uri="{FF2B5EF4-FFF2-40B4-BE49-F238E27FC236}">
                  <a16:creationId xmlns:a16="http://schemas.microsoft.com/office/drawing/2014/main" id="{909A3C97-58AA-406F-94A8-843911C6A6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6788" y="2573655"/>
              <a:ext cx="557942" cy="557942"/>
            </a:xfrm>
            <a:prstGeom prst="rect">
              <a:avLst/>
            </a:prstGeom>
          </p:spPr>
        </p:pic>
        <p:pic>
          <p:nvPicPr>
            <p:cNvPr id="20" name="Graphic 19" descr="Professor">
              <a:extLst>
                <a:ext uri="{FF2B5EF4-FFF2-40B4-BE49-F238E27FC236}">
                  <a16:creationId xmlns:a16="http://schemas.microsoft.com/office/drawing/2014/main" id="{84549E0D-7276-47A2-944D-EE5390260D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1674" y="1808946"/>
              <a:ext cx="478500" cy="478500"/>
            </a:xfrm>
            <a:prstGeom prst="rect">
              <a:avLst/>
            </a:prstGeom>
          </p:spPr>
        </p:pic>
        <p:pic>
          <p:nvPicPr>
            <p:cNvPr id="23" name="Graphic 22" descr="Laptop">
              <a:extLst>
                <a:ext uri="{FF2B5EF4-FFF2-40B4-BE49-F238E27FC236}">
                  <a16:creationId xmlns:a16="http://schemas.microsoft.com/office/drawing/2014/main" id="{344DE365-7527-4A3F-8D3B-DF4F679734C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68424" y="596845"/>
              <a:ext cx="4038600" cy="4038600"/>
            </a:xfrm>
            <a:prstGeom prst="rect">
              <a:avLst/>
            </a:prstGeom>
          </p:spPr>
        </p:pic>
        <p:pic>
          <p:nvPicPr>
            <p:cNvPr id="16" name="Graphic 15" descr="Teacher">
              <a:extLst>
                <a:ext uri="{FF2B5EF4-FFF2-40B4-BE49-F238E27FC236}">
                  <a16:creationId xmlns:a16="http://schemas.microsoft.com/office/drawing/2014/main" id="{4E0B36B8-31D3-41E6-9C64-FF69A49F64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5272" y="1507585"/>
              <a:ext cx="2038352" cy="2038352"/>
            </a:xfrm>
            <a:prstGeom prst="rect">
              <a:avLst/>
            </a:prstGeom>
          </p:spPr>
        </p:pic>
      </p:grpSp>
      <p:pic>
        <p:nvPicPr>
          <p:cNvPr id="25" name="Graphic 24" descr="Arrow Slight curve">
            <a:extLst>
              <a:ext uri="{FF2B5EF4-FFF2-40B4-BE49-F238E27FC236}">
                <a16:creationId xmlns:a16="http://schemas.microsoft.com/office/drawing/2014/main" id="{EABA938C-618B-497A-8D04-0886B851DD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489772" flipV="1">
            <a:off x="7074973" y="1240081"/>
            <a:ext cx="914400" cy="896828"/>
          </a:xfrm>
          <a:prstGeom prst="rect">
            <a:avLst/>
          </a:prstGeom>
        </p:spPr>
      </p:pic>
      <p:pic>
        <p:nvPicPr>
          <p:cNvPr id="17" name="Graphic 16" descr="Call center">
            <a:extLst>
              <a:ext uri="{FF2B5EF4-FFF2-40B4-BE49-F238E27FC236}">
                <a16:creationId xmlns:a16="http://schemas.microsoft.com/office/drawing/2014/main" id="{4A776763-4707-4928-A0F9-0E944B595BEE}"/>
              </a:ext>
            </a:extLst>
          </p:cNvPr>
          <p:cNvPicPr>
            <a:picLocks noChangeAspect="1"/>
          </p:cNvPicPr>
          <p:nvPr/>
        </p:nvPicPr>
        <p:blipFill>
          <a:blip r:embed="rId5">
            <a:extLst>
              <a:ext uri="{96DAC541-7B7A-43D3-8B79-37D633B846F1}">
                <asvg:svgBlip xmlns:asvg="http://schemas.microsoft.com/office/drawing/2016/SVG/main" r:embed="rId23"/>
              </a:ext>
            </a:extLst>
          </a:blip>
          <a:stretch>
            <a:fillRect/>
          </a:stretch>
        </p:blipFill>
        <p:spPr>
          <a:xfrm>
            <a:off x="344025" y="283725"/>
            <a:ext cx="914400" cy="914400"/>
          </a:xfrm>
          <a:prstGeom prst="rect">
            <a:avLst/>
          </a:prstGeom>
        </p:spPr>
      </p:pic>
    </p:spTree>
    <p:extLst>
      <p:ext uri="{BB962C8B-B14F-4D97-AF65-F5344CB8AC3E}">
        <p14:creationId xmlns:p14="http://schemas.microsoft.com/office/powerpoint/2010/main" val="116491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lstStyle/>
          <a:p>
            <a:r>
              <a:rPr lang="en-US" dirty="0"/>
              <a:t>      Participant Roles: Presenter</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4785195" cy="4661328"/>
          </a:xfrm>
        </p:spPr>
        <p:txBody>
          <a:bodyPr>
            <a:normAutofit/>
          </a:bodyPr>
          <a:lstStyle/>
          <a:p>
            <a:pPr marL="342900" indent="-342900" algn="l">
              <a:buFont typeface="Arial" panose="020B0604020202020204" pitchFamily="34" charset="0"/>
              <a:buChar char="•"/>
            </a:pPr>
            <a:r>
              <a:rPr lang="en-US" sz="2800" dirty="0"/>
              <a:t>When it’s time to present, the host will change their status to “presenter.”  </a:t>
            </a:r>
          </a:p>
          <a:p>
            <a:pPr marL="342900" indent="-342900" algn="l">
              <a:buFont typeface="Arial" panose="020B0604020202020204" pitchFamily="34" charset="0"/>
              <a:buChar char="•"/>
            </a:pPr>
            <a:r>
              <a:rPr lang="en-US" sz="2800" dirty="0"/>
              <a:t>Presenter will need to turn off mute, turn on video (so we can see you as you talk), and share your screen. </a:t>
            </a:r>
          </a:p>
          <a:p>
            <a:pPr marL="342900" indent="-342900" algn="l">
              <a:buFont typeface="Arial" panose="020B0604020202020204" pitchFamily="34" charset="0"/>
              <a:buChar char="•"/>
            </a:pPr>
            <a:r>
              <a:rPr lang="en-US" sz="2800" dirty="0"/>
              <a:t>Questions will be taken at the end and curated for you by the moderator.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8</a:t>
            </a:fld>
            <a:endParaRPr lang="en-US" dirty="0"/>
          </a:p>
        </p:txBody>
      </p:sp>
      <p:pic>
        <p:nvPicPr>
          <p:cNvPr id="3" name="Graphic 2" descr="Questions">
            <a:extLst>
              <a:ext uri="{FF2B5EF4-FFF2-40B4-BE49-F238E27FC236}">
                <a16:creationId xmlns:a16="http://schemas.microsoft.com/office/drawing/2014/main" id="{7A5F4E15-64FE-4366-8D55-E491FB5F4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4328625"/>
            <a:ext cx="914400" cy="914400"/>
          </a:xfrm>
          <a:prstGeom prst="rect">
            <a:avLst/>
          </a:prstGeom>
        </p:spPr>
      </p:pic>
      <p:pic>
        <p:nvPicPr>
          <p:cNvPr id="8" name="Graphic 7" descr="Call center">
            <a:extLst>
              <a:ext uri="{FF2B5EF4-FFF2-40B4-BE49-F238E27FC236}">
                <a16:creationId xmlns:a16="http://schemas.microsoft.com/office/drawing/2014/main" id="{97562386-5CBC-4BD3-A6EA-C1091928B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8625" y="2750062"/>
            <a:ext cx="914400" cy="914400"/>
          </a:xfrm>
          <a:prstGeom prst="rect">
            <a:avLst/>
          </a:prstGeom>
        </p:spPr>
      </p:pic>
      <p:pic>
        <p:nvPicPr>
          <p:cNvPr id="10" name="Graphic 9" descr="Users">
            <a:extLst>
              <a:ext uri="{FF2B5EF4-FFF2-40B4-BE49-F238E27FC236}">
                <a16:creationId xmlns:a16="http://schemas.microsoft.com/office/drawing/2014/main" id="{7D2EC5FB-E470-4598-9F6F-73DA30D5E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400" y="1488300"/>
            <a:ext cx="914400" cy="914400"/>
          </a:xfrm>
          <a:prstGeom prst="rect">
            <a:avLst/>
          </a:prstGeom>
        </p:spPr>
      </p:pic>
      <p:pic>
        <p:nvPicPr>
          <p:cNvPr id="14" name="Graphic 13" descr="Dance">
            <a:extLst>
              <a:ext uri="{FF2B5EF4-FFF2-40B4-BE49-F238E27FC236}">
                <a16:creationId xmlns:a16="http://schemas.microsoft.com/office/drawing/2014/main" id="{7A4EA554-3E74-459D-A4A7-691F9B0EC1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2500" y="1179075"/>
            <a:ext cx="914400" cy="914400"/>
          </a:xfrm>
          <a:prstGeom prst="rect">
            <a:avLst/>
          </a:prstGeom>
        </p:spPr>
      </p:pic>
      <p:pic>
        <p:nvPicPr>
          <p:cNvPr id="18" name="Graphic 17" descr="Lecturer">
            <a:extLst>
              <a:ext uri="{FF2B5EF4-FFF2-40B4-BE49-F238E27FC236}">
                <a16:creationId xmlns:a16="http://schemas.microsoft.com/office/drawing/2014/main" id="{14239604-B73A-465C-A5A6-3F5220AAAF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7250" y="2402700"/>
            <a:ext cx="914400" cy="914400"/>
          </a:xfrm>
          <a:prstGeom prst="rect">
            <a:avLst/>
          </a:prstGeom>
        </p:spPr>
      </p:pic>
      <p:grpSp>
        <p:nvGrpSpPr>
          <p:cNvPr id="2" name="Group 1">
            <a:extLst>
              <a:ext uri="{FF2B5EF4-FFF2-40B4-BE49-F238E27FC236}">
                <a16:creationId xmlns:a16="http://schemas.microsoft.com/office/drawing/2014/main" id="{E224D6BF-8B4F-4EC6-AE05-DA0BDC5C6A44}"/>
              </a:ext>
            </a:extLst>
          </p:cNvPr>
          <p:cNvGrpSpPr/>
          <p:nvPr/>
        </p:nvGrpSpPr>
        <p:grpSpPr>
          <a:xfrm>
            <a:off x="5068424" y="596845"/>
            <a:ext cx="4038600" cy="4038600"/>
            <a:chOff x="5068424" y="596845"/>
            <a:chExt cx="4038600" cy="4038600"/>
          </a:xfrm>
        </p:grpSpPr>
        <p:pic>
          <p:nvPicPr>
            <p:cNvPr id="12" name="Graphic 11" descr="Customer review">
              <a:extLst>
                <a:ext uri="{FF2B5EF4-FFF2-40B4-BE49-F238E27FC236}">
                  <a16:creationId xmlns:a16="http://schemas.microsoft.com/office/drawing/2014/main" id="{909A3C97-58AA-406F-94A8-843911C6A6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6788" y="2573655"/>
              <a:ext cx="557942" cy="557942"/>
            </a:xfrm>
            <a:prstGeom prst="rect">
              <a:avLst/>
            </a:prstGeom>
          </p:spPr>
        </p:pic>
        <p:pic>
          <p:nvPicPr>
            <p:cNvPr id="20" name="Graphic 19" descr="Professor">
              <a:extLst>
                <a:ext uri="{FF2B5EF4-FFF2-40B4-BE49-F238E27FC236}">
                  <a16:creationId xmlns:a16="http://schemas.microsoft.com/office/drawing/2014/main" id="{84549E0D-7276-47A2-944D-EE5390260D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1674" y="1808946"/>
              <a:ext cx="478500" cy="478500"/>
            </a:xfrm>
            <a:prstGeom prst="rect">
              <a:avLst/>
            </a:prstGeom>
          </p:spPr>
        </p:pic>
        <p:pic>
          <p:nvPicPr>
            <p:cNvPr id="23" name="Graphic 22" descr="Laptop">
              <a:extLst>
                <a:ext uri="{FF2B5EF4-FFF2-40B4-BE49-F238E27FC236}">
                  <a16:creationId xmlns:a16="http://schemas.microsoft.com/office/drawing/2014/main" id="{344DE365-7527-4A3F-8D3B-DF4F679734C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68424" y="596845"/>
              <a:ext cx="4038600" cy="4038600"/>
            </a:xfrm>
            <a:prstGeom prst="rect">
              <a:avLst/>
            </a:prstGeom>
          </p:spPr>
        </p:pic>
        <p:pic>
          <p:nvPicPr>
            <p:cNvPr id="16" name="Graphic 15" descr="Teacher">
              <a:extLst>
                <a:ext uri="{FF2B5EF4-FFF2-40B4-BE49-F238E27FC236}">
                  <a16:creationId xmlns:a16="http://schemas.microsoft.com/office/drawing/2014/main" id="{4E0B36B8-31D3-41E6-9C64-FF69A49F64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5272" y="1507585"/>
              <a:ext cx="2038352" cy="2038352"/>
            </a:xfrm>
            <a:prstGeom prst="rect">
              <a:avLst/>
            </a:prstGeom>
          </p:spPr>
        </p:pic>
      </p:grpSp>
      <p:pic>
        <p:nvPicPr>
          <p:cNvPr id="25" name="Graphic 24" descr="Arrow Slight curve">
            <a:extLst>
              <a:ext uri="{FF2B5EF4-FFF2-40B4-BE49-F238E27FC236}">
                <a16:creationId xmlns:a16="http://schemas.microsoft.com/office/drawing/2014/main" id="{EABA938C-618B-497A-8D04-0886B851DD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489772" flipV="1">
            <a:off x="5388430" y="2316556"/>
            <a:ext cx="914400" cy="896828"/>
          </a:xfrm>
          <a:prstGeom prst="rect">
            <a:avLst/>
          </a:prstGeom>
        </p:spPr>
      </p:pic>
      <p:pic>
        <p:nvPicPr>
          <p:cNvPr id="10244" name="Picture 4">
            <a:extLst>
              <a:ext uri="{FF2B5EF4-FFF2-40B4-BE49-F238E27FC236}">
                <a16:creationId xmlns:a16="http://schemas.microsoft.com/office/drawing/2014/main" id="{63C49CEF-ABFE-4600-9C54-75853934AAC3}"/>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backgroundRemoval t="33443" b="54098" l="21830" r="44075">
                        <a14:foregroundMark x1="25156" y1="44590" x2="23805" y2="38689"/>
                        <a14:foregroundMark x1="26091" y1="36066" x2="23077" y2="39672"/>
                        <a14:foregroundMark x1="23077" y1="39672" x2="23389" y2="50492"/>
                        <a14:foregroundMark x1="23389" y1="50492" x2="26715" y2="51475"/>
                        <a14:foregroundMark x1="26715" y1="51475" x2="27131" y2="40656"/>
                        <a14:foregroundMark x1="27131" y1="40656" x2="25884" y2="36721"/>
                        <a14:foregroundMark x1="22973" y1="39672" x2="22037" y2="46230"/>
                        <a14:foregroundMark x1="31913" y1="35410" x2="34096" y2="35738"/>
                        <a14:foregroundMark x1="32328" y1="36066" x2="33992" y2="35082"/>
                        <a14:foregroundMark x1="32328" y1="35410" x2="34407" y2="34426"/>
                        <a14:foregroundMark x1="33264" y1="33770" x2="34096" y2="35738"/>
                        <a14:foregroundMark x1="42308" y1="37049" x2="38981" y2="39016"/>
                        <a14:foregroundMark x1="38981" y1="39016" x2="39559" y2="47346"/>
                        <a14:foregroundMark x1="40756" y1="48297" x2="42827" y2="45902"/>
                        <a14:foregroundMark x1="42827" y1="45902" x2="40956" y2="38033"/>
                        <a14:foregroundMark x1="41060" y1="48852" x2="43139" y2="40000"/>
                        <a14:foregroundMark x1="43139" y1="40000" x2="43035" y2="39344"/>
                        <a14:foregroundMark x1="42204" y1="39344" x2="43451" y2="47869"/>
                        <a14:foregroundMark x1="42277" y1="50337" x2="42266" y2="50361"/>
                        <a14:foregroundMark x1="43451" y1="47869" x2="42415" y2="50048"/>
                        <a14:foregroundMark x1="42723" y1="47541" x2="44075" y2="41311"/>
                        <a14:foregroundMark x1="32536" y1="51148" x2="33992" y2="54098"/>
                        <a14:foregroundMark x1="40229" y1="49508" x2="41268" y2="53115"/>
                        <a14:backgroundMark x1="40419" y1="55091" x2="41372" y2="56393"/>
                        <a14:backgroundMark x1="38254" y1="52131" x2="38788" y2="52861"/>
                        <a14:backgroundMark x1="41372" y1="56393" x2="43035" y2="54426"/>
                      </a14:backgroundRemoval>
                    </a14:imgEffect>
                  </a14:imgLayer>
                </a14:imgProps>
              </a:ext>
              <a:ext uri="{28A0092B-C50C-407E-A947-70E740481C1C}">
                <a14:useLocalDpi xmlns:a14="http://schemas.microsoft.com/office/drawing/2010/main" val="0"/>
              </a:ext>
            </a:extLst>
          </a:blip>
          <a:srcRect l="21138" t="31188" r="55190" b="42339"/>
          <a:stretch/>
        </p:blipFill>
        <p:spPr bwMode="auto">
          <a:xfrm>
            <a:off x="5242394" y="4429991"/>
            <a:ext cx="3728687" cy="135148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Checkmark">
            <a:extLst>
              <a:ext uri="{FF2B5EF4-FFF2-40B4-BE49-F238E27FC236}">
                <a16:creationId xmlns:a16="http://schemas.microsoft.com/office/drawing/2014/main" id="{C6A70DFA-622A-4C9F-851D-24EB75571CA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163984" y="4223053"/>
            <a:ext cx="914400" cy="914400"/>
          </a:xfrm>
          <a:prstGeom prst="rect">
            <a:avLst/>
          </a:prstGeom>
        </p:spPr>
      </p:pic>
      <p:pic>
        <p:nvPicPr>
          <p:cNvPr id="21" name="Graphic 20" descr="Checkmark">
            <a:extLst>
              <a:ext uri="{FF2B5EF4-FFF2-40B4-BE49-F238E27FC236}">
                <a16:creationId xmlns:a16="http://schemas.microsoft.com/office/drawing/2014/main" id="{C01732A7-ACEF-475E-B56C-172734A596E8}"/>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6452070" y="4259410"/>
            <a:ext cx="914400" cy="914400"/>
          </a:xfrm>
          <a:prstGeom prst="rect">
            <a:avLst/>
          </a:prstGeom>
        </p:spPr>
      </p:pic>
      <p:pic>
        <p:nvPicPr>
          <p:cNvPr id="22" name="Graphic 21" descr="Checkmark">
            <a:extLst>
              <a:ext uri="{FF2B5EF4-FFF2-40B4-BE49-F238E27FC236}">
                <a16:creationId xmlns:a16="http://schemas.microsoft.com/office/drawing/2014/main" id="{DECD7217-4192-427A-A77E-4272F12C18E3}"/>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7722935" y="4239053"/>
            <a:ext cx="914400" cy="914400"/>
          </a:xfrm>
          <a:prstGeom prst="rect">
            <a:avLst/>
          </a:prstGeom>
        </p:spPr>
      </p:pic>
      <p:pic>
        <p:nvPicPr>
          <p:cNvPr id="24" name="Graphic 23" descr="Call center">
            <a:extLst>
              <a:ext uri="{FF2B5EF4-FFF2-40B4-BE49-F238E27FC236}">
                <a16:creationId xmlns:a16="http://schemas.microsoft.com/office/drawing/2014/main" id="{DE965FBB-0DD0-40FF-90B3-C84DC0806AB8}"/>
              </a:ext>
            </a:extLst>
          </p:cNvPr>
          <p:cNvPicPr>
            <a:picLocks noChangeAspect="1"/>
          </p:cNvPicPr>
          <p:nvPr/>
        </p:nvPicPr>
        <p:blipFill>
          <a:blip r:embed="rId5">
            <a:extLst>
              <a:ext uri="{96DAC541-7B7A-43D3-8B79-37D633B846F1}">
                <asvg:svgBlip xmlns:asvg="http://schemas.microsoft.com/office/drawing/2016/SVG/main" r:embed="rId28"/>
              </a:ext>
            </a:extLst>
          </a:blip>
          <a:stretch>
            <a:fillRect/>
          </a:stretch>
        </p:blipFill>
        <p:spPr>
          <a:xfrm>
            <a:off x="344025" y="283725"/>
            <a:ext cx="914400" cy="914400"/>
          </a:xfrm>
          <a:prstGeom prst="rect">
            <a:avLst/>
          </a:prstGeom>
        </p:spPr>
      </p:pic>
    </p:spTree>
    <p:extLst>
      <p:ext uri="{BB962C8B-B14F-4D97-AF65-F5344CB8AC3E}">
        <p14:creationId xmlns:p14="http://schemas.microsoft.com/office/powerpoint/2010/main" val="1642443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80790-17F2-4A82-811D-39E2EFBFF1AC}"/>
              </a:ext>
            </a:extLst>
          </p:cNvPr>
          <p:cNvSpPr>
            <a:spLocks noGrp="1"/>
          </p:cNvSpPr>
          <p:nvPr>
            <p:ph type="title"/>
          </p:nvPr>
        </p:nvSpPr>
        <p:spPr/>
        <p:txBody>
          <a:bodyPr>
            <a:normAutofit fontScale="90000"/>
          </a:bodyPr>
          <a:lstStyle/>
          <a:p>
            <a:r>
              <a:rPr lang="en-US" dirty="0"/>
              <a:t>      Participant Roles: General Participants</a:t>
            </a:r>
          </a:p>
        </p:txBody>
      </p:sp>
      <p:sp>
        <p:nvSpPr>
          <p:cNvPr id="6" name="Text Placeholder 5">
            <a:extLst>
              <a:ext uri="{FF2B5EF4-FFF2-40B4-BE49-F238E27FC236}">
                <a16:creationId xmlns:a16="http://schemas.microsoft.com/office/drawing/2014/main" id="{1A7B01C7-898C-4304-8297-4061E48B2AB8}"/>
              </a:ext>
            </a:extLst>
          </p:cNvPr>
          <p:cNvSpPr>
            <a:spLocks noGrp="1"/>
          </p:cNvSpPr>
          <p:nvPr>
            <p:ph type="body" idx="1"/>
          </p:nvPr>
        </p:nvSpPr>
        <p:spPr>
          <a:xfrm>
            <a:off x="457200" y="1415622"/>
            <a:ext cx="5208862" cy="4728003"/>
          </a:xfrm>
        </p:spPr>
        <p:txBody>
          <a:bodyPr>
            <a:normAutofit/>
          </a:bodyPr>
          <a:lstStyle/>
          <a:p>
            <a:pPr algn="l"/>
            <a:r>
              <a:rPr lang="en-US" sz="2800" dirty="0"/>
              <a:t>To limit distractions and maximize bandwidth:</a:t>
            </a:r>
          </a:p>
          <a:p>
            <a:pPr marL="342900" indent="-342900" algn="l">
              <a:buFont typeface="Arial" panose="020B0604020202020204" pitchFamily="34" charset="0"/>
              <a:buChar char="•"/>
            </a:pPr>
            <a:r>
              <a:rPr lang="en-US" sz="2800" dirty="0"/>
              <a:t>Stay on mute. </a:t>
            </a:r>
          </a:p>
          <a:p>
            <a:pPr marL="342900" indent="-342900" algn="l">
              <a:buFont typeface="Arial" panose="020B0604020202020204" pitchFamily="34" charset="0"/>
              <a:buChar char="•"/>
            </a:pPr>
            <a:r>
              <a:rPr lang="en-US" sz="2800" dirty="0"/>
              <a:t>Turn off video. </a:t>
            </a:r>
          </a:p>
          <a:p>
            <a:pPr marL="342900" indent="-342900" algn="l">
              <a:buFont typeface="Arial" panose="020B0604020202020204" pitchFamily="34" charset="0"/>
              <a:buChar char="•"/>
            </a:pPr>
            <a:r>
              <a:rPr lang="en-US" sz="2800" dirty="0"/>
              <a:t>Do not share your screen. </a:t>
            </a:r>
          </a:p>
          <a:p>
            <a:pPr marL="342900" indent="-342900" algn="l">
              <a:buFont typeface="Arial" panose="020B0604020202020204" pitchFamily="34" charset="0"/>
              <a:buChar char="•"/>
            </a:pPr>
            <a:r>
              <a:rPr lang="en-US" sz="2800" dirty="0"/>
              <a:t>Use the chat when you have something to say to everyone publicly or privately to another participant. </a:t>
            </a:r>
          </a:p>
        </p:txBody>
      </p:sp>
      <p:sp>
        <p:nvSpPr>
          <p:cNvPr id="4" name="Slide Number Placeholder 3">
            <a:extLst>
              <a:ext uri="{FF2B5EF4-FFF2-40B4-BE49-F238E27FC236}">
                <a16:creationId xmlns:a16="http://schemas.microsoft.com/office/drawing/2014/main" id="{22929AC2-F090-4DFB-8643-7BA20A46362E}"/>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pic>
        <p:nvPicPr>
          <p:cNvPr id="3" name="Graphic 2" descr="Questions">
            <a:extLst>
              <a:ext uri="{FF2B5EF4-FFF2-40B4-BE49-F238E27FC236}">
                <a16:creationId xmlns:a16="http://schemas.microsoft.com/office/drawing/2014/main" id="{7A5F4E15-64FE-4366-8D55-E491FB5F4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4328625"/>
            <a:ext cx="914400" cy="914400"/>
          </a:xfrm>
          <a:prstGeom prst="rect">
            <a:avLst/>
          </a:prstGeom>
        </p:spPr>
      </p:pic>
      <p:pic>
        <p:nvPicPr>
          <p:cNvPr id="8" name="Graphic 7" descr="Call center">
            <a:extLst>
              <a:ext uri="{FF2B5EF4-FFF2-40B4-BE49-F238E27FC236}">
                <a16:creationId xmlns:a16="http://schemas.microsoft.com/office/drawing/2014/main" id="{97562386-5CBC-4BD3-A6EA-C1091928B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025" y="283725"/>
            <a:ext cx="914400" cy="914400"/>
          </a:xfrm>
          <a:prstGeom prst="rect">
            <a:avLst/>
          </a:prstGeom>
        </p:spPr>
      </p:pic>
      <p:pic>
        <p:nvPicPr>
          <p:cNvPr id="10" name="Graphic 9" descr="Users">
            <a:extLst>
              <a:ext uri="{FF2B5EF4-FFF2-40B4-BE49-F238E27FC236}">
                <a16:creationId xmlns:a16="http://schemas.microsoft.com/office/drawing/2014/main" id="{7D2EC5FB-E470-4598-9F6F-73DA30D5E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400" y="1488300"/>
            <a:ext cx="914400" cy="914400"/>
          </a:xfrm>
          <a:prstGeom prst="rect">
            <a:avLst/>
          </a:prstGeom>
        </p:spPr>
      </p:pic>
      <p:pic>
        <p:nvPicPr>
          <p:cNvPr id="14" name="Graphic 13" descr="Dance">
            <a:extLst>
              <a:ext uri="{FF2B5EF4-FFF2-40B4-BE49-F238E27FC236}">
                <a16:creationId xmlns:a16="http://schemas.microsoft.com/office/drawing/2014/main" id="{7A4EA554-3E74-459D-A4A7-691F9B0EC1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2500" y="1179075"/>
            <a:ext cx="914400" cy="914400"/>
          </a:xfrm>
          <a:prstGeom prst="rect">
            <a:avLst/>
          </a:prstGeom>
        </p:spPr>
      </p:pic>
      <p:pic>
        <p:nvPicPr>
          <p:cNvPr id="18" name="Graphic 17" descr="Lecturer">
            <a:extLst>
              <a:ext uri="{FF2B5EF4-FFF2-40B4-BE49-F238E27FC236}">
                <a16:creationId xmlns:a16="http://schemas.microsoft.com/office/drawing/2014/main" id="{14239604-B73A-465C-A5A6-3F5220AAAF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7250" y="2402700"/>
            <a:ext cx="914400" cy="914400"/>
          </a:xfrm>
          <a:prstGeom prst="rect">
            <a:avLst/>
          </a:prstGeom>
        </p:spPr>
      </p:pic>
      <p:grpSp>
        <p:nvGrpSpPr>
          <p:cNvPr id="2" name="Group 1">
            <a:extLst>
              <a:ext uri="{FF2B5EF4-FFF2-40B4-BE49-F238E27FC236}">
                <a16:creationId xmlns:a16="http://schemas.microsoft.com/office/drawing/2014/main" id="{E224D6BF-8B4F-4EC6-AE05-DA0BDC5C6A44}"/>
              </a:ext>
            </a:extLst>
          </p:cNvPr>
          <p:cNvGrpSpPr/>
          <p:nvPr/>
        </p:nvGrpSpPr>
        <p:grpSpPr>
          <a:xfrm>
            <a:off x="5068424" y="596845"/>
            <a:ext cx="4038600" cy="4038600"/>
            <a:chOff x="5068424" y="596845"/>
            <a:chExt cx="4038600" cy="4038600"/>
          </a:xfrm>
        </p:grpSpPr>
        <p:pic>
          <p:nvPicPr>
            <p:cNvPr id="12" name="Graphic 11" descr="Customer review">
              <a:extLst>
                <a:ext uri="{FF2B5EF4-FFF2-40B4-BE49-F238E27FC236}">
                  <a16:creationId xmlns:a16="http://schemas.microsoft.com/office/drawing/2014/main" id="{909A3C97-58AA-406F-94A8-843911C6A6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6788" y="2573655"/>
              <a:ext cx="557942" cy="557942"/>
            </a:xfrm>
            <a:prstGeom prst="rect">
              <a:avLst/>
            </a:prstGeom>
          </p:spPr>
        </p:pic>
        <p:pic>
          <p:nvPicPr>
            <p:cNvPr id="20" name="Graphic 19" descr="Professor">
              <a:extLst>
                <a:ext uri="{FF2B5EF4-FFF2-40B4-BE49-F238E27FC236}">
                  <a16:creationId xmlns:a16="http://schemas.microsoft.com/office/drawing/2014/main" id="{84549E0D-7276-47A2-944D-EE5390260D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1674" y="1808946"/>
              <a:ext cx="478500" cy="478500"/>
            </a:xfrm>
            <a:prstGeom prst="rect">
              <a:avLst/>
            </a:prstGeom>
          </p:spPr>
        </p:pic>
        <p:pic>
          <p:nvPicPr>
            <p:cNvPr id="23" name="Graphic 22" descr="Laptop">
              <a:extLst>
                <a:ext uri="{FF2B5EF4-FFF2-40B4-BE49-F238E27FC236}">
                  <a16:creationId xmlns:a16="http://schemas.microsoft.com/office/drawing/2014/main" id="{344DE365-7527-4A3F-8D3B-DF4F679734C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68424" y="596845"/>
              <a:ext cx="4038600" cy="4038600"/>
            </a:xfrm>
            <a:prstGeom prst="rect">
              <a:avLst/>
            </a:prstGeom>
          </p:spPr>
        </p:pic>
        <p:pic>
          <p:nvPicPr>
            <p:cNvPr id="16" name="Graphic 15" descr="Teacher">
              <a:extLst>
                <a:ext uri="{FF2B5EF4-FFF2-40B4-BE49-F238E27FC236}">
                  <a16:creationId xmlns:a16="http://schemas.microsoft.com/office/drawing/2014/main" id="{4E0B36B8-31D3-41E6-9C64-FF69A49F64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5272" y="1507585"/>
              <a:ext cx="2038352" cy="2038352"/>
            </a:xfrm>
            <a:prstGeom prst="rect">
              <a:avLst/>
            </a:prstGeom>
          </p:spPr>
        </p:pic>
      </p:grpSp>
      <p:pic>
        <p:nvPicPr>
          <p:cNvPr id="25" name="Graphic 24" descr="Arrow Slight curve">
            <a:extLst>
              <a:ext uri="{FF2B5EF4-FFF2-40B4-BE49-F238E27FC236}">
                <a16:creationId xmlns:a16="http://schemas.microsoft.com/office/drawing/2014/main" id="{EABA938C-618B-497A-8D04-0886B851DD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489772" flipV="1">
            <a:off x="7090529" y="2096038"/>
            <a:ext cx="914400" cy="896828"/>
          </a:xfrm>
          <a:prstGeom prst="rect">
            <a:avLst/>
          </a:prstGeom>
        </p:spPr>
      </p:pic>
      <p:pic>
        <p:nvPicPr>
          <p:cNvPr id="17" name="Picture 4">
            <a:extLst>
              <a:ext uri="{FF2B5EF4-FFF2-40B4-BE49-F238E27FC236}">
                <a16:creationId xmlns:a16="http://schemas.microsoft.com/office/drawing/2014/main" id="{8C50E3FD-9652-4491-A812-C5136B02C887}"/>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backgroundRemoval t="33443" b="54098" l="21830" r="44075">
                        <a14:foregroundMark x1="25156" y1="44590" x2="23805" y2="38689"/>
                        <a14:foregroundMark x1="26091" y1="36066" x2="23077" y2="39672"/>
                        <a14:foregroundMark x1="23077" y1="39672" x2="23389" y2="50492"/>
                        <a14:foregroundMark x1="23389" y1="50492" x2="26715" y2="51475"/>
                        <a14:foregroundMark x1="26715" y1="51475" x2="27131" y2="40656"/>
                        <a14:foregroundMark x1="27131" y1="40656" x2="25884" y2="36721"/>
                        <a14:foregroundMark x1="22973" y1="39672" x2="22037" y2="46230"/>
                        <a14:foregroundMark x1="31913" y1="35410" x2="34096" y2="35738"/>
                        <a14:foregroundMark x1="32328" y1="36066" x2="33992" y2="35082"/>
                        <a14:foregroundMark x1="32328" y1="35410" x2="34407" y2="34426"/>
                        <a14:foregroundMark x1="33264" y1="33770" x2="34096" y2="35738"/>
                        <a14:foregroundMark x1="42308" y1="37049" x2="38981" y2="39016"/>
                        <a14:foregroundMark x1="38981" y1="39016" x2="39559" y2="47346"/>
                        <a14:foregroundMark x1="40756" y1="48297" x2="42827" y2="45902"/>
                        <a14:foregroundMark x1="42827" y1="45902" x2="40956" y2="38033"/>
                        <a14:foregroundMark x1="41060" y1="48852" x2="43139" y2="40000"/>
                        <a14:foregroundMark x1="43139" y1="40000" x2="43035" y2="39344"/>
                        <a14:foregroundMark x1="42204" y1="39344" x2="43451" y2="47869"/>
                        <a14:foregroundMark x1="42277" y1="50337" x2="42266" y2="50361"/>
                        <a14:foregroundMark x1="43451" y1="47869" x2="42415" y2="50048"/>
                        <a14:foregroundMark x1="42723" y1="47541" x2="44075" y2="41311"/>
                        <a14:foregroundMark x1="32536" y1="51148" x2="33992" y2="54098"/>
                        <a14:foregroundMark x1="40229" y1="49508" x2="41268" y2="53115"/>
                        <a14:backgroundMark x1="40419" y1="55091" x2="41372" y2="56393"/>
                        <a14:backgroundMark x1="38254" y1="52131" x2="38788" y2="52861"/>
                        <a14:backgroundMark x1="41372" y1="56393" x2="43035" y2="54426"/>
                      </a14:backgroundRemoval>
                    </a14:imgEffect>
                  </a14:imgLayer>
                </a14:imgProps>
              </a:ext>
              <a:ext uri="{28A0092B-C50C-407E-A947-70E740481C1C}">
                <a14:useLocalDpi xmlns:a14="http://schemas.microsoft.com/office/drawing/2010/main" val="0"/>
              </a:ext>
            </a:extLst>
          </a:blip>
          <a:srcRect l="21138" t="31188" r="55190" b="42339"/>
          <a:stretch/>
        </p:blipFill>
        <p:spPr bwMode="auto">
          <a:xfrm>
            <a:off x="5242394" y="4429991"/>
            <a:ext cx="3728687" cy="135148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Close">
            <a:extLst>
              <a:ext uri="{FF2B5EF4-FFF2-40B4-BE49-F238E27FC236}">
                <a16:creationId xmlns:a16="http://schemas.microsoft.com/office/drawing/2014/main" id="{3E69D3E7-9DC5-4725-B2EC-28DF59B0734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13819" y="4328625"/>
            <a:ext cx="914400" cy="914400"/>
          </a:xfrm>
          <a:prstGeom prst="rect">
            <a:avLst/>
          </a:prstGeom>
        </p:spPr>
      </p:pic>
      <p:pic>
        <p:nvPicPr>
          <p:cNvPr id="19" name="Graphic 18" descr="Close">
            <a:extLst>
              <a:ext uri="{FF2B5EF4-FFF2-40B4-BE49-F238E27FC236}">
                <a16:creationId xmlns:a16="http://schemas.microsoft.com/office/drawing/2014/main" id="{60A68F2E-BED1-4BD3-83FF-3EB0A10FF9B2}"/>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6487294" y="4294654"/>
            <a:ext cx="914400" cy="914400"/>
          </a:xfrm>
          <a:prstGeom prst="rect">
            <a:avLst/>
          </a:prstGeom>
        </p:spPr>
      </p:pic>
      <p:pic>
        <p:nvPicPr>
          <p:cNvPr id="21" name="Graphic 20" descr="Close">
            <a:extLst>
              <a:ext uri="{FF2B5EF4-FFF2-40B4-BE49-F238E27FC236}">
                <a16:creationId xmlns:a16="http://schemas.microsoft.com/office/drawing/2014/main" id="{9E15DB47-C7E8-4E76-B7EC-5756D28B81C1}"/>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7728476" y="4350585"/>
            <a:ext cx="914400" cy="914400"/>
          </a:xfrm>
          <a:prstGeom prst="rect">
            <a:avLst/>
          </a:prstGeom>
        </p:spPr>
      </p:pic>
    </p:spTree>
    <p:extLst>
      <p:ext uri="{BB962C8B-B14F-4D97-AF65-F5344CB8AC3E}">
        <p14:creationId xmlns:p14="http://schemas.microsoft.com/office/powerpoint/2010/main" val="1245497810"/>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37338</TotalTime>
  <Words>1090</Words>
  <Application>Microsoft Office PowerPoint</Application>
  <PresentationFormat>On-screen Show (4:3)</PresentationFormat>
  <Paragraphs>113</Paragraphs>
  <Slides>13</Slides>
  <Notes>12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13</vt:i4>
      </vt:variant>
    </vt:vector>
  </HeadingPairs>
  <TitlesOfParts>
    <vt:vector size="19" baseType="lpstr">
      <vt:lpstr>Arial</vt:lpstr>
      <vt:lpstr>Arial Narrow</vt:lpstr>
      <vt:lpstr>Calibri</vt:lpstr>
      <vt:lpstr>NOAA Divider Slides</vt:lpstr>
      <vt:lpstr>NOAA Title Options</vt:lpstr>
      <vt:lpstr>1_NOAA Fisheries Content Slides</vt:lpstr>
      <vt:lpstr>PowerPoint Presentation</vt:lpstr>
      <vt:lpstr>Outline</vt:lpstr>
      <vt:lpstr>         Welcome to WebEx!</vt:lpstr>
      <vt:lpstr>Best Practices:</vt:lpstr>
      <vt:lpstr>Don’t Call Bingo!</vt:lpstr>
      <vt:lpstr>       Participant Roles: Host/Organizer</vt:lpstr>
      <vt:lpstr>      Participant Roles: Moderator</vt:lpstr>
      <vt:lpstr>      Participant Roles: Presenter</vt:lpstr>
      <vt:lpstr>      Participant Roles: General Participants</vt:lpstr>
      <vt:lpstr>      How to Ask Questions:</vt:lpstr>
      <vt:lpstr>      How to Add to a Discussion:</vt:lpstr>
      <vt:lpstr>      Troubleshooting Potential Issues</vt:lpstr>
      <vt:lpstr>      Troubleshooting Potential Issues</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Emily Markowitz</cp:lastModifiedBy>
  <cp:revision>502</cp:revision>
  <cp:lastPrinted>2017-03-24T19:39:36Z</cp:lastPrinted>
  <dcterms:created xsi:type="dcterms:W3CDTF">2015-11-27T15:06:03Z</dcterms:created>
  <dcterms:modified xsi:type="dcterms:W3CDTF">2020-04-14T01:42:44Z</dcterms:modified>
</cp:coreProperties>
</file>